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59" r:id="rId6"/>
    <p:sldId id="261" r:id="rId7"/>
    <p:sldId id="262" r:id="rId8"/>
    <p:sldId id="263" r:id="rId9"/>
    <p:sldId id="264" r:id="rId10"/>
    <p:sldId id="265" r:id="rId11"/>
    <p:sldId id="268" r:id="rId12"/>
    <p:sldId id="269" r:id="rId13"/>
    <p:sldId id="270" r:id="rId14"/>
    <p:sldId id="271" r:id="rId15"/>
    <p:sldId id="272" r:id="rId16"/>
    <p:sldId id="273" r:id="rId17"/>
    <p:sldId id="274" r:id="rId18"/>
    <p:sldId id="275" r:id="rId19"/>
    <p:sldId id="276" r:id="rId20"/>
    <p:sldId id="277" r:id="rId21"/>
    <p:sldId id="278"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CC269-A1BF-45D2-B3D9-86EE640EA4D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BA5E3E6-6F61-4585-9113-74DEAD15AF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AADEDAD-D9EE-4426-B052-6B90FDEF406A}"/>
              </a:ext>
            </a:extLst>
          </p:cNvPr>
          <p:cNvSpPr>
            <a:spLocks noGrp="1"/>
          </p:cNvSpPr>
          <p:nvPr>
            <p:ph type="dt" sz="half" idx="10"/>
          </p:nvPr>
        </p:nvSpPr>
        <p:spPr/>
        <p:txBody>
          <a:bodyPr/>
          <a:lstStyle/>
          <a:p>
            <a:fld id="{2945E254-BEA7-4C91-BAFB-71F08C100E40}" type="datetimeFigureOut">
              <a:rPr lang="zh-CN" altLang="en-US" smtClean="0"/>
              <a:t>2020/1/10</a:t>
            </a:fld>
            <a:endParaRPr lang="zh-CN" altLang="en-US"/>
          </a:p>
        </p:txBody>
      </p:sp>
      <p:sp>
        <p:nvSpPr>
          <p:cNvPr id="5" name="页脚占位符 4">
            <a:extLst>
              <a:ext uri="{FF2B5EF4-FFF2-40B4-BE49-F238E27FC236}">
                <a16:creationId xmlns:a16="http://schemas.microsoft.com/office/drawing/2014/main" id="{AA5F605A-D4EF-4128-B7F3-CCB50EDDD0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A088C7-2322-48EB-BD33-5E2543CFDE65}"/>
              </a:ext>
            </a:extLst>
          </p:cNvPr>
          <p:cNvSpPr>
            <a:spLocks noGrp="1"/>
          </p:cNvSpPr>
          <p:nvPr>
            <p:ph type="sldNum" sz="quarter" idx="12"/>
          </p:nvPr>
        </p:nvSpPr>
        <p:spPr/>
        <p:txBody>
          <a:bodyPr/>
          <a:lstStyle/>
          <a:p>
            <a:fld id="{822D646D-A572-4D36-A82C-9B79F1325A52}" type="slidenum">
              <a:rPr lang="zh-CN" altLang="en-US" smtClean="0"/>
              <a:t>‹#›</a:t>
            </a:fld>
            <a:endParaRPr lang="zh-CN" altLang="en-US"/>
          </a:p>
        </p:txBody>
      </p:sp>
    </p:spTree>
    <p:extLst>
      <p:ext uri="{BB962C8B-B14F-4D97-AF65-F5344CB8AC3E}">
        <p14:creationId xmlns:p14="http://schemas.microsoft.com/office/powerpoint/2010/main" val="25728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708E4F-85E7-4A63-BB67-3C031D924FB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55E9D7-4172-4782-A203-E6E13DDE263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A3056-ECD8-4D31-A251-EE89A4AE3421}"/>
              </a:ext>
            </a:extLst>
          </p:cNvPr>
          <p:cNvSpPr>
            <a:spLocks noGrp="1"/>
          </p:cNvSpPr>
          <p:nvPr>
            <p:ph type="dt" sz="half" idx="10"/>
          </p:nvPr>
        </p:nvSpPr>
        <p:spPr/>
        <p:txBody>
          <a:bodyPr/>
          <a:lstStyle/>
          <a:p>
            <a:fld id="{2945E254-BEA7-4C91-BAFB-71F08C100E40}" type="datetimeFigureOut">
              <a:rPr lang="zh-CN" altLang="en-US" smtClean="0"/>
              <a:t>2020/1/10</a:t>
            </a:fld>
            <a:endParaRPr lang="zh-CN" altLang="en-US"/>
          </a:p>
        </p:txBody>
      </p:sp>
      <p:sp>
        <p:nvSpPr>
          <p:cNvPr id="5" name="页脚占位符 4">
            <a:extLst>
              <a:ext uri="{FF2B5EF4-FFF2-40B4-BE49-F238E27FC236}">
                <a16:creationId xmlns:a16="http://schemas.microsoft.com/office/drawing/2014/main" id="{6FD74BE7-ECBB-4E40-9BFB-316B1DB698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C026C1-B3EE-47FA-B488-C0084EF341D9}"/>
              </a:ext>
            </a:extLst>
          </p:cNvPr>
          <p:cNvSpPr>
            <a:spLocks noGrp="1"/>
          </p:cNvSpPr>
          <p:nvPr>
            <p:ph type="sldNum" sz="quarter" idx="12"/>
          </p:nvPr>
        </p:nvSpPr>
        <p:spPr/>
        <p:txBody>
          <a:bodyPr/>
          <a:lstStyle/>
          <a:p>
            <a:fld id="{822D646D-A572-4D36-A82C-9B79F1325A52}" type="slidenum">
              <a:rPr lang="zh-CN" altLang="en-US" smtClean="0"/>
              <a:t>‹#›</a:t>
            </a:fld>
            <a:endParaRPr lang="zh-CN" altLang="en-US"/>
          </a:p>
        </p:txBody>
      </p:sp>
    </p:spTree>
    <p:extLst>
      <p:ext uri="{BB962C8B-B14F-4D97-AF65-F5344CB8AC3E}">
        <p14:creationId xmlns:p14="http://schemas.microsoft.com/office/powerpoint/2010/main" val="2662048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17986DC-9304-4675-AC0C-5F7C2997530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9637460-D5B8-407D-8A65-9AFAD2DF71A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B7BD01-DE9A-4259-B669-233A706DB3F6}"/>
              </a:ext>
            </a:extLst>
          </p:cNvPr>
          <p:cNvSpPr>
            <a:spLocks noGrp="1"/>
          </p:cNvSpPr>
          <p:nvPr>
            <p:ph type="dt" sz="half" idx="10"/>
          </p:nvPr>
        </p:nvSpPr>
        <p:spPr/>
        <p:txBody>
          <a:bodyPr/>
          <a:lstStyle/>
          <a:p>
            <a:fld id="{2945E254-BEA7-4C91-BAFB-71F08C100E40}" type="datetimeFigureOut">
              <a:rPr lang="zh-CN" altLang="en-US" smtClean="0"/>
              <a:t>2020/1/10</a:t>
            </a:fld>
            <a:endParaRPr lang="zh-CN" altLang="en-US"/>
          </a:p>
        </p:txBody>
      </p:sp>
      <p:sp>
        <p:nvSpPr>
          <p:cNvPr id="5" name="页脚占位符 4">
            <a:extLst>
              <a:ext uri="{FF2B5EF4-FFF2-40B4-BE49-F238E27FC236}">
                <a16:creationId xmlns:a16="http://schemas.microsoft.com/office/drawing/2014/main" id="{B1A50C35-4B51-4D7D-BC56-C887F8808B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1398871-AF7B-4CE7-9FFB-D06385DE9137}"/>
              </a:ext>
            </a:extLst>
          </p:cNvPr>
          <p:cNvSpPr>
            <a:spLocks noGrp="1"/>
          </p:cNvSpPr>
          <p:nvPr>
            <p:ph type="sldNum" sz="quarter" idx="12"/>
          </p:nvPr>
        </p:nvSpPr>
        <p:spPr/>
        <p:txBody>
          <a:bodyPr/>
          <a:lstStyle/>
          <a:p>
            <a:fld id="{822D646D-A572-4D36-A82C-9B79F1325A52}" type="slidenum">
              <a:rPr lang="zh-CN" altLang="en-US" smtClean="0"/>
              <a:t>‹#›</a:t>
            </a:fld>
            <a:endParaRPr lang="zh-CN" altLang="en-US"/>
          </a:p>
        </p:txBody>
      </p:sp>
    </p:spTree>
    <p:extLst>
      <p:ext uri="{BB962C8B-B14F-4D97-AF65-F5344CB8AC3E}">
        <p14:creationId xmlns:p14="http://schemas.microsoft.com/office/powerpoint/2010/main" val="165800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A28C8-E8C5-41C7-BFAF-F362AEAFB8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048D98E-F7BE-475A-99E0-68BFBBFEDAE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6EE0A57-04AA-4523-B462-49EE58653150}"/>
              </a:ext>
            </a:extLst>
          </p:cNvPr>
          <p:cNvSpPr>
            <a:spLocks noGrp="1"/>
          </p:cNvSpPr>
          <p:nvPr>
            <p:ph type="dt" sz="half" idx="10"/>
          </p:nvPr>
        </p:nvSpPr>
        <p:spPr/>
        <p:txBody>
          <a:bodyPr/>
          <a:lstStyle/>
          <a:p>
            <a:fld id="{2945E254-BEA7-4C91-BAFB-71F08C100E40}" type="datetimeFigureOut">
              <a:rPr lang="zh-CN" altLang="en-US" smtClean="0"/>
              <a:t>2020/1/10</a:t>
            </a:fld>
            <a:endParaRPr lang="zh-CN" altLang="en-US"/>
          </a:p>
        </p:txBody>
      </p:sp>
      <p:sp>
        <p:nvSpPr>
          <p:cNvPr id="5" name="页脚占位符 4">
            <a:extLst>
              <a:ext uri="{FF2B5EF4-FFF2-40B4-BE49-F238E27FC236}">
                <a16:creationId xmlns:a16="http://schemas.microsoft.com/office/drawing/2014/main" id="{0A73920D-09F4-47E2-8629-89FEE955EF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FAB6CE-7F15-4A71-91F6-C3B0CF40BCD0}"/>
              </a:ext>
            </a:extLst>
          </p:cNvPr>
          <p:cNvSpPr>
            <a:spLocks noGrp="1"/>
          </p:cNvSpPr>
          <p:nvPr>
            <p:ph type="sldNum" sz="quarter" idx="12"/>
          </p:nvPr>
        </p:nvSpPr>
        <p:spPr/>
        <p:txBody>
          <a:bodyPr/>
          <a:lstStyle/>
          <a:p>
            <a:fld id="{822D646D-A572-4D36-A82C-9B79F1325A52}" type="slidenum">
              <a:rPr lang="zh-CN" altLang="en-US" smtClean="0"/>
              <a:t>‹#›</a:t>
            </a:fld>
            <a:endParaRPr lang="zh-CN" altLang="en-US"/>
          </a:p>
        </p:txBody>
      </p:sp>
    </p:spTree>
    <p:extLst>
      <p:ext uri="{BB962C8B-B14F-4D97-AF65-F5344CB8AC3E}">
        <p14:creationId xmlns:p14="http://schemas.microsoft.com/office/powerpoint/2010/main" val="1478932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E6504B-E6B9-4D98-B235-2459B9C4AE0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8D3DEA1-A97A-4432-A061-3FBAC9E63E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254AD8C-ECB5-44FA-923E-3F6DA42D6070}"/>
              </a:ext>
            </a:extLst>
          </p:cNvPr>
          <p:cNvSpPr>
            <a:spLocks noGrp="1"/>
          </p:cNvSpPr>
          <p:nvPr>
            <p:ph type="dt" sz="half" idx="10"/>
          </p:nvPr>
        </p:nvSpPr>
        <p:spPr/>
        <p:txBody>
          <a:bodyPr/>
          <a:lstStyle/>
          <a:p>
            <a:fld id="{2945E254-BEA7-4C91-BAFB-71F08C100E40}" type="datetimeFigureOut">
              <a:rPr lang="zh-CN" altLang="en-US" smtClean="0"/>
              <a:t>2020/1/10</a:t>
            </a:fld>
            <a:endParaRPr lang="zh-CN" altLang="en-US"/>
          </a:p>
        </p:txBody>
      </p:sp>
      <p:sp>
        <p:nvSpPr>
          <p:cNvPr id="5" name="页脚占位符 4">
            <a:extLst>
              <a:ext uri="{FF2B5EF4-FFF2-40B4-BE49-F238E27FC236}">
                <a16:creationId xmlns:a16="http://schemas.microsoft.com/office/drawing/2014/main" id="{55E2439F-784D-4ED3-84AC-8F979F1542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887384-85FE-47CB-839E-36D2D184CD84}"/>
              </a:ext>
            </a:extLst>
          </p:cNvPr>
          <p:cNvSpPr>
            <a:spLocks noGrp="1"/>
          </p:cNvSpPr>
          <p:nvPr>
            <p:ph type="sldNum" sz="quarter" idx="12"/>
          </p:nvPr>
        </p:nvSpPr>
        <p:spPr/>
        <p:txBody>
          <a:bodyPr/>
          <a:lstStyle/>
          <a:p>
            <a:fld id="{822D646D-A572-4D36-A82C-9B79F1325A52}" type="slidenum">
              <a:rPr lang="zh-CN" altLang="en-US" smtClean="0"/>
              <a:t>‹#›</a:t>
            </a:fld>
            <a:endParaRPr lang="zh-CN" altLang="en-US"/>
          </a:p>
        </p:txBody>
      </p:sp>
    </p:spTree>
    <p:extLst>
      <p:ext uri="{BB962C8B-B14F-4D97-AF65-F5344CB8AC3E}">
        <p14:creationId xmlns:p14="http://schemas.microsoft.com/office/powerpoint/2010/main" val="3946755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A2CFF6-BB6B-45F0-A7EE-F9463FDE09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323265-BCF6-4A04-B246-762D42E42B4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A4BC6A3-3977-4449-9891-9DB99C5FB52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C2F24E4-F9BB-4113-BD5B-F7FF6CEAEA38}"/>
              </a:ext>
            </a:extLst>
          </p:cNvPr>
          <p:cNvSpPr>
            <a:spLocks noGrp="1"/>
          </p:cNvSpPr>
          <p:nvPr>
            <p:ph type="dt" sz="half" idx="10"/>
          </p:nvPr>
        </p:nvSpPr>
        <p:spPr/>
        <p:txBody>
          <a:bodyPr/>
          <a:lstStyle/>
          <a:p>
            <a:fld id="{2945E254-BEA7-4C91-BAFB-71F08C100E40}" type="datetimeFigureOut">
              <a:rPr lang="zh-CN" altLang="en-US" smtClean="0"/>
              <a:t>2020/1/10</a:t>
            </a:fld>
            <a:endParaRPr lang="zh-CN" altLang="en-US"/>
          </a:p>
        </p:txBody>
      </p:sp>
      <p:sp>
        <p:nvSpPr>
          <p:cNvPr id="6" name="页脚占位符 5">
            <a:extLst>
              <a:ext uri="{FF2B5EF4-FFF2-40B4-BE49-F238E27FC236}">
                <a16:creationId xmlns:a16="http://schemas.microsoft.com/office/drawing/2014/main" id="{1AA61C3A-4D18-421E-9843-30B55A20027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0F41FA-66E7-45E7-8737-059CB6847CDB}"/>
              </a:ext>
            </a:extLst>
          </p:cNvPr>
          <p:cNvSpPr>
            <a:spLocks noGrp="1"/>
          </p:cNvSpPr>
          <p:nvPr>
            <p:ph type="sldNum" sz="quarter" idx="12"/>
          </p:nvPr>
        </p:nvSpPr>
        <p:spPr/>
        <p:txBody>
          <a:bodyPr/>
          <a:lstStyle/>
          <a:p>
            <a:fld id="{822D646D-A572-4D36-A82C-9B79F1325A52}" type="slidenum">
              <a:rPr lang="zh-CN" altLang="en-US" smtClean="0"/>
              <a:t>‹#›</a:t>
            </a:fld>
            <a:endParaRPr lang="zh-CN" altLang="en-US"/>
          </a:p>
        </p:txBody>
      </p:sp>
    </p:spTree>
    <p:extLst>
      <p:ext uri="{BB962C8B-B14F-4D97-AF65-F5344CB8AC3E}">
        <p14:creationId xmlns:p14="http://schemas.microsoft.com/office/powerpoint/2010/main" val="3033833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24D11-B43B-439E-9D7F-928E92ED586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335DD3-6304-4B49-B04D-9DC990F1C6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9F62F25-9115-43C1-B24A-3C13436BBE1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827BC21-E430-436F-846B-384E525F1F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9A5D1E5-C128-410F-B87D-598EADE01CC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E73EE08-DD47-4C0C-B5A3-4E27DCCD9295}"/>
              </a:ext>
            </a:extLst>
          </p:cNvPr>
          <p:cNvSpPr>
            <a:spLocks noGrp="1"/>
          </p:cNvSpPr>
          <p:nvPr>
            <p:ph type="dt" sz="half" idx="10"/>
          </p:nvPr>
        </p:nvSpPr>
        <p:spPr/>
        <p:txBody>
          <a:bodyPr/>
          <a:lstStyle/>
          <a:p>
            <a:fld id="{2945E254-BEA7-4C91-BAFB-71F08C100E40}" type="datetimeFigureOut">
              <a:rPr lang="zh-CN" altLang="en-US" smtClean="0"/>
              <a:t>2020/1/10</a:t>
            </a:fld>
            <a:endParaRPr lang="zh-CN" altLang="en-US"/>
          </a:p>
        </p:txBody>
      </p:sp>
      <p:sp>
        <p:nvSpPr>
          <p:cNvPr id="8" name="页脚占位符 7">
            <a:extLst>
              <a:ext uri="{FF2B5EF4-FFF2-40B4-BE49-F238E27FC236}">
                <a16:creationId xmlns:a16="http://schemas.microsoft.com/office/drawing/2014/main" id="{F1F746D8-98EE-4E19-A385-A9C6C7796B0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3B950CF-58B0-4637-B06D-5DF6F9388BAB}"/>
              </a:ext>
            </a:extLst>
          </p:cNvPr>
          <p:cNvSpPr>
            <a:spLocks noGrp="1"/>
          </p:cNvSpPr>
          <p:nvPr>
            <p:ph type="sldNum" sz="quarter" idx="12"/>
          </p:nvPr>
        </p:nvSpPr>
        <p:spPr/>
        <p:txBody>
          <a:bodyPr/>
          <a:lstStyle/>
          <a:p>
            <a:fld id="{822D646D-A572-4D36-A82C-9B79F1325A52}" type="slidenum">
              <a:rPr lang="zh-CN" altLang="en-US" smtClean="0"/>
              <a:t>‹#›</a:t>
            </a:fld>
            <a:endParaRPr lang="zh-CN" altLang="en-US"/>
          </a:p>
        </p:txBody>
      </p:sp>
    </p:spTree>
    <p:extLst>
      <p:ext uri="{BB962C8B-B14F-4D97-AF65-F5344CB8AC3E}">
        <p14:creationId xmlns:p14="http://schemas.microsoft.com/office/powerpoint/2010/main" val="3288466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01432-2DAE-4D38-8B97-EDB5E6948E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8ABC545-F1B1-435A-9A6E-1A5C6128B9FA}"/>
              </a:ext>
            </a:extLst>
          </p:cNvPr>
          <p:cNvSpPr>
            <a:spLocks noGrp="1"/>
          </p:cNvSpPr>
          <p:nvPr>
            <p:ph type="dt" sz="half" idx="10"/>
          </p:nvPr>
        </p:nvSpPr>
        <p:spPr/>
        <p:txBody>
          <a:bodyPr/>
          <a:lstStyle/>
          <a:p>
            <a:fld id="{2945E254-BEA7-4C91-BAFB-71F08C100E40}" type="datetimeFigureOut">
              <a:rPr lang="zh-CN" altLang="en-US" smtClean="0"/>
              <a:t>2020/1/10</a:t>
            </a:fld>
            <a:endParaRPr lang="zh-CN" altLang="en-US"/>
          </a:p>
        </p:txBody>
      </p:sp>
      <p:sp>
        <p:nvSpPr>
          <p:cNvPr id="4" name="页脚占位符 3">
            <a:extLst>
              <a:ext uri="{FF2B5EF4-FFF2-40B4-BE49-F238E27FC236}">
                <a16:creationId xmlns:a16="http://schemas.microsoft.com/office/drawing/2014/main" id="{65610555-375F-4233-AFFF-95968CDCB66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CB52B60-AF20-40DB-A835-EB3D4281BA1C}"/>
              </a:ext>
            </a:extLst>
          </p:cNvPr>
          <p:cNvSpPr>
            <a:spLocks noGrp="1"/>
          </p:cNvSpPr>
          <p:nvPr>
            <p:ph type="sldNum" sz="quarter" idx="12"/>
          </p:nvPr>
        </p:nvSpPr>
        <p:spPr/>
        <p:txBody>
          <a:bodyPr/>
          <a:lstStyle/>
          <a:p>
            <a:fld id="{822D646D-A572-4D36-A82C-9B79F1325A52}" type="slidenum">
              <a:rPr lang="zh-CN" altLang="en-US" smtClean="0"/>
              <a:t>‹#›</a:t>
            </a:fld>
            <a:endParaRPr lang="zh-CN" altLang="en-US"/>
          </a:p>
        </p:txBody>
      </p:sp>
    </p:spTree>
    <p:extLst>
      <p:ext uri="{BB962C8B-B14F-4D97-AF65-F5344CB8AC3E}">
        <p14:creationId xmlns:p14="http://schemas.microsoft.com/office/powerpoint/2010/main" val="3198610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5FC6DE5-3D09-40F4-A039-EB6DE2ED1495}"/>
              </a:ext>
            </a:extLst>
          </p:cNvPr>
          <p:cNvSpPr>
            <a:spLocks noGrp="1"/>
          </p:cNvSpPr>
          <p:nvPr>
            <p:ph type="dt" sz="half" idx="10"/>
          </p:nvPr>
        </p:nvSpPr>
        <p:spPr/>
        <p:txBody>
          <a:bodyPr/>
          <a:lstStyle/>
          <a:p>
            <a:fld id="{2945E254-BEA7-4C91-BAFB-71F08C100E40}" type="datetimeFigureOut">
              <a:rPr lang="zh-CN" altLang="en-US" smtClean="0"/>
              <a:t>2020/1/10</a:t>
            </a:fld>
            <a:endParaRPr lang="zh-CN" altLang="en-US"/>
          </a:p>
        </p:txBody>
      </p:sp>
      <p:sp>
        <p:nvSpPr>
          <p:cNvPr id="3" name="页脚占位符 2">
            <a:extLst>
              <a:ext uri="{FF2B5EF4-FFF2-40B4-BE49-F238E27FC236}">
                <a16:creationId xmlns:a16="http://schemas.microsoft.com/office/drawing/2014/main" id="{02E3227B-7409-447C-8753-DB13E871F19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7B8161C-7806-4D2D-B0F4-026882305C32}"/>
              </a:ext>
            </a:extLst>
          </p:cNvPr>
          <p:cNvSpPr>
            <a:spLocks noGrp="1"/>
          </p:cNvSpPr>
          <p:nvPr>
            <p:ph type="sldNum" sz="quarter" idx="12"/>
          </p:nvPr>
        </p:nvSpPr>
        <p:spPr/>
        <p:txBody>
          <a:bodyPr/>
          <a:lstStyle/>
          <a:p>
            <a:fld id="{822D646D-A572-4D36-A82C-9B79F1325A52}" type="slidenum">
              <a:rPr lang="zh-CN" altLang="en-US" smtClean="0"/>
              <a:t>‹#›</a:t>
            </a:fld>
            <a:endParaRPr lang="zh-CN" altLang="en-US"/>
          </a:p>
        </p:txBody>
      </p:sp>
    </p:spTree>
    <p:extLst>
      <p:ext uri="{BB962C8B-B14F-4D97-AF65-F5344CB8AC3E}">
        <p14:creationId xmlns:p14="http://schemas.microsoft.com/office/powerpoint/2010/main" val="2382089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8984B-8D72-4208-9961-6DCC963D39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147B864-2E56-4C41-96D4-1B6D7534AD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3C0909B-F179-474A-90E3-F0D4700D8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8ADC62-9FE5-46F6-9569-792DCA2E987E}"/>
              </a:ext>
            </a:extLst>
          </p:cNvPr>
          <p:cNvSpPr>
            <a:spLocks noGrp="1"/>
          </p:cNvSpPr>
          <p:nvPr>
            <p:ph type="dt" sz="half" idx="10"/>
          </p:nvPr>
        </p:nvSpPr>
        <p:spPr/>
        <p:txBody>
          <a:bodyPr/>
          <a:lstStyle/>
          <a:p>
            <a:fld id="{2945E254-BEA7-4C91-BAFB-71F08C100E40}" type="datetimeFigureOut">
              <a:rPr lang="zh-CN" altLang="en-US" smtClean="0"/>
              <a:t>2020/1/10</a:t>
            </a:fld>
            <a:endParaRPr lang="zh-CN" altLang="en-US"/>
          </a:p>
        </p:txBody>
      </p:sp>
      <p:sp>
        <p:nvSpPr>
          <p:cNvPr id="6" name="页脚占位符 5">
            <a:extLst>
              <a:ext uri="{FF2B5EF4-FFF2-40B4-BE49-F238E27FC236}">
                <a16:creationId xmlns:a16="http://schemas.microsoft.com/office/drawing/2014/main" id="{90580572-5F82-4043-9C69-02625620826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ECA1D37-D148-43EF-93C1-CA586E91E258}"/>
              </a:ext>
            </a:extLst>
          </p:cNvPr>
          <p:cNvSpPr>
            <a:spLocks noGrp="1"/>
          </p:cNvSpPr>
          <p:nvPr>
            <p:ph type="sldNum" sz="quarter" idx="12"/>
          </p:nvPr>
        </p:nvSpPr>
        <p:spPr/>
        <p:txBody>
          <a:bodyPr/>
          <a:lstStyle/>
          <a:p>
            <a:fld id="{822D646D-A572-4D36-A82C-9B79F1325A52}" type="slidenum">
              <a:rPr lang="zh-CN" altLang="en-US" smtClean="0"/>
              <a:t>‹#›</a:t>
            </a:fld>
            <a:endParaRPr lang="zh-CN" altLang="en-US"/>
          </a:p>
        </p:txBody>
      </p:sp>
    </p:spTree>
    <p:extLst>
      <p:ext uri="{BB962C8B-B14F-4D97-AF65-F5344CB8AC3E}">
        <p14:creationId xmlns:p14="http://schemas.microsoft.com/office/powerpoint/2010/main" val="1011394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CA2612-AAB4-4090-8B3E-64700FF1EBB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7473953-8696-4245-B16A-0312CAAE0D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D930694-9143-4D64-8E49-791CF3421C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7425BA-8E35-4536-9C75-9E6A1AC05994}"/>
              </a:ext>
            </a:extLst>
          </p:cNvPr>
          <p:cNvSpPr>
            <a:spLocks noGrp="1"/>
          </p:cNvSpPr>
          <p:nvPr>
            <p:ph type="dt" sz="half" idx="10"/>
          </p:nvPr>
        </p:nvSpPr>
        <p:spPr/>
        <p:txBody>
          <a:bodyPr/>
          <a:lstStyle/>
          <a:p>
            <a:fld id="{2945E254-BEA7-4C91-BAFB-71F08C100E40}" type="datetimeFigureOut">
              <a:rPr lang="zh-CN" altLang="en-US" smtClean="0"/>
              <a:t>2020/1/10</a:t>
            </a:fld>
            <a:endParaRPr lang="zh-CN" altLang="en-US"/>
          </a:p>
        </p:txBody>
      </p:sp>
      <p:sp>
        <p:nvSpPr>
          <p:cNvPr id="6" name="页脚占位符 5">
            <a:extLst>
              <a:ext uri="{FF2B5EF4-FFF2-40B4-BE49-F238E27FC236}">
                <a16:creationId xmlns:a16="http://schemas.microsoft.com/office/drawing/2014/main" id="{3D050919-42E8-476C-8C6D-EB3259FBED9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501B005-13D8-4D58-AD83-8D582440840C}"/>
              </a:ext>
            </a:extLst>
          </p:cNvPr>
          <p:cNvSpPr>
            <a:spLocks noGrp="1"/>
          </p:cNvSpPr>
          <p:nvPr>
            <p:ph type="sldNum" sz="quarter" idx="12"/>
          </p:nvPr>
        </p:nvSpPr>
        <p:spPr/>
        <p:txBody>
          <a:bodyPr/>
          <a:lstStyle/>
          <a:p>
            <a:fld id="{822D646D-A572-4D36-A82C-9B79F1325A52}" type="slidenum">
              <a:rPr lang="zh-CN" altLang="en-US" smtClean="0"/>
              <a:t>‹#›</a:t>
            </a:fld>
            <a:endParaRPr lang="zh-CN" altLang="en-US"/>
          </a:p>
        </p:txBody>
      </p:sp>
    </p:spTree>
    <p:extLst>
      <p:ext uri="{BB962C8B-B14F-4D97-AF65-F5344CB8AC3E}">
        <p14:creationId xmlns:p14="http://schemas.microsoft.com/office/powerpoint/2010/main" val="3448277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A36BAA6-F2EA-42AB-A2D8-48B33699C9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403AF30-9BED-4C1C-8D9F-D0ECB44538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83D961-A8C9-497A-94BB-5E1D6568D5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45E254-BEA7-4C91-BAFB-71F08C100E40}" type="datetimeFigureOut">
              <a:rPr lang="zh-CN" altLang="en-US" smtClean="0"/>
              <a:t>2020/1/10</a:t>
            </a:fld>
            <a:endParaRPr lang="zh-CN" altLang="en-US"/>
          </a:p>
        </p:txBody>
      </p:sp>
      <p:sp>
        <p:nvSpPr>
          <p:cNvPr id="5" name="页脚占位符 4">
            <a:extLst>
              <a:ext uri="{FF2B5EF4-FFF2-40B4-BE49-F238E27FC236}">
                <a16:creationId xmlns:a16="http://schemas.microsoft.com/office/drawing/2014/main" id="{CC359851-F970-4526-A5F5-1F9674A24F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E46EDCB-FECA-479C-89B0-7DF14E2DAB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2D646D-A572-4D36-A82C-9B79F1325A52}" type="slidenum">
              <a:rPr lang="zh-CN" altLang="en-US" smtClean="0"/>
              <a:t>‹#›</a:t>
            </a:fld>
            <a:endParaRPr lang="zh-CN" altLang="en-US"/>
          </a:p>
        </p:txBody>
      </p:sp>
    </p:spTree>
    <p:extLst>
      <p:ext uri="{BB962C8B-B14F-4D97-AF65-F5344CB8AC3E}">
        <p14:creationId xmlns:p14="http://schemas.microsoft.com/office/powerpoint/2010/main" val="1196972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9D4EC8-DFE6-4DF4-AAA1-E37FAC5495FC}"/>
              </a:ext>
            </a:extLst>
          </p:cNvPr>
          <p:cNvSpPr>
            <a:spLocks noGrp="1"/>
          </p:cNvSpPr>
          <p:nvPr>
            <p:ph type="ctrTitle"/>
          </p:nvPr>
        </p:nvSpPr>
        <p:spPr/>
        <p:txBody>
          <a:bodyPr/>
          <a:lstStyle/>
          <a:p>
            <a:r>
              <a:rPr lang="zh-CN" altLang="en-US" dirty="0"/>
              <a:t>记录小助手</a:t>
            </a:r>
          </a:p>
        </p:txBody>
      </p:sp>
      <p:sp>
        <p:nvSpPr>
          <p:cNvPr id="3" name="副标题 2">
            <a:extLst>
              <a:ext uri="{FF2B5EF4-FFF2-40B4-BE49-F238E27FC236}">
                <a16:creationId xmlns:a16="http://schemas.microsoft.com/office/drawing/2014/main" id="{7C689AC7-E8A3-48DD-A3A5-3D4EAEDD8C9F}"/>
              </a:ext>
            </a:extLst>
          </p:cNvPr>
          <p:cNvSpPr>
            <a:spLocks noGrp="1"/>
          </p:cNvSpPr>
          <p:nvPr>
            <p:ph type="subTitle" idx="1"/>
          </p:nvPr>
        </p:nvSpPr>
        <p:spPr/>
        <p:txBody>
          <a:bodyPr/>
          <a:lstStyle/>
          <a:p>
            <a:r>
              <a:rPr lang="zh-CN" altLang="en-US" dirty="0"/>
              <a:t>产品需求文档</a:t>
            </a:r>
          </a:p>
        </p:txBody>
      </p:sp>
    </p:spTree>
    <p:extLst>
      <p:ext uri="{BB962C8B-B14F-4D97-AF65-F5344CB8AC3E}">
        <p14:creationId xmlns:p14="http://schemas.microsoft.com/office/powerpoint/2010/main" val="3086856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EE9A5-BB02-45EC-B860-239D3B2FC8A4}"/>
              </a:ext>
            </a:extLst>
          </p:cNvPr>
          <p:cNvSpPr>
            <a:spLocks noGrp="1"/>
          </p:cNvSpPr>
          <p:nvPr>
            <p:ph type="title"/>
          </p:nvPr>
        </p:nvSpPr>
        <p:spPr/>
        <p:txBody>
          <a:bodyPr/>
          <a:lstStyle/>
          <a:p>
            <a:r>
              <a:rPr lang="zh-CN" altLang="en-US" dirty="0"/>
              <a:t>产品架构图</a:t>
            </a:r>
          </a:p>
        </p:txBody>
      </p:sp>
      <p:pic>
        <p:nvPicPr>
          <p:cNvPr id="5" name="内容占位符 4">
            <a:extLst>
              <a:ext uri="{FF2B5EF4-FFF2-40B4-BE49-F238E27FC236}">
                <a16:creationId xmlns:a16="http://schemas.microsoft.com/office/drawing/2014/main" id="{0D013C6B-C129-4D18-B3B9-F7C9F0D2568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81808" y="1504467"/>
            <a:ext cx="8428383" cy="5022574"/>
          </a:xfrm>
        </p:spPr>
      </p:pic>
      <p:pic>
        <p:nvPicPr>
          <p:cNvPr id="6" name="东莞市 9">
            <a:hlinkClick r:id="" action="ppaction://media"/>
            <a:extLst>
              <a:ext uri="{FF2B5EF4-FFF2-40B4-BE49-F238E27FC236}">
                <a16:creationId xmlns:a16="http://schemas.microsoft.com/office/drawing/2014/main" id="{0AC3D6AD-B543-4551-829F-9D27945FF1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22395" y="5681869"/>
            <a:ext cx="609600" cy="609600"/>
          </a:xfrm>
          <a:prstGeom prst="rect">
            <a:avLst/>
          </a:prstGeom>
        </p:spPr>
      </p:pic>
    </p:spTree>
    <p:extLst>
      <p:ext uri="{BB962C8B-B14F-4D97-AF65-F5344CB8AC3E}">
        <p14:creationId xmlns:p14="http://schemas.microsoft.com/office/powerpoint/2010/main" val="379202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14840C5-A8C2-428A-B2F7-B85A27AD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3915" y="989781"/>
            <a:ext cx="8564170" cy="5868219"/>
          </a:xfrm>
          <a:prstGeom prst="rect">
            <a:avLst/>
          </a:prstGeom>
        </p:spPr>
      </p:pic>
      <p:sp>
        <p:nvSpPr>
          <p:cNvPr id="4" name="文本框 3">
            <a:extLst>
              <a:ext uri="{FF2B5EF4-FFF2-40B4-BE49-F238E27FC236}">
                <a16:creationId xmlns:a16="http://schemas.microsoft.com/office/drawing/2014/main" id="{9B7A33D3-2D29-4C36-8731-40769F108804}"/>
              </a:ext>
            </a:extLst>
          </p:cNvPr>
          <p:cNvSpPr txBox="1"/>
          <p:nvPr/>
        </p:nvSpPr>
        <p:spPr>
          <a:xfrm>
            <a:off x="1060174" y="358673"/>
            <a:ext cx="2279374" cy="369332"/>
          </a:xfrm>
          <a:prstGeom prst="rect">
            <a:avLst/>
          </a:prstGeom>
          <a:noFill/>
        </p:spPr>
        <p:txBody>
          <a:bodyPr wrap="square" rtlCol="0">
            <a:spAutoFit/>
          </a:bodyPr>
          <a:lstStyle/>
          <a:p>
            <a:r>
              <a:rPr lang="zh-CN" altLang="en-US" dirty="0"/>
              <a:t>产品流程图</a:t>
            </a:r>
          </a:p>
        </p:txBody>
      </p:sp>
      <p:pic>
        <p:nvPicPr>
          <p:cNvPr id="5" name="东莞市 10">
            <a:hlinkClick r:id="" action="ppaction://media"/>
            <a:extLst>
              <a:ext uri="{FF2B5EF4-FFF2-40B4-BE49-F238E27FC236}">
                <a16:creationId xmlns:a16="http://schemas.microsoft.com/office/drawing/2014/main" id="{D0C7D924-6A7E-4333-B445-52D8F3F617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95722" y="5575852"/>
            <a:ext cx="609600" cy="609600"/>
          </a:xfrm>
          <a:prstGeom prst="rect">
            <a:avLst/>
          </a:prstGeom>
        </p:spPr>
      </p:pic>
    </p:spTree>
    <p:extLst>
      <p:ext uri="{BB962C8B-B14F-4D97-AF65-F5344CB8AC3E}">
        <p14:creationId xmlns:p14="http://schemas.microsoft.com/office/powerpoint/2010/main" val="156684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C858E41-A463-44FF-B8A1-DD822CA1CE8D}"/>
              </a:ext>
            </a:extLst>
          </p:cNvPr>
          <p:cNvSpPr txBox="1"/>
          <p:nvPr/>
        </p:nvSpPr>
        <p:spPr>
          <a:xfrm>
            <a:off x="490330" y="291548"/>
            <a:ext cx="3419061" cy="369332"/>
          </a:xfrm>
          <a:prstGeom prst="rect">
            <a:avLst/>
          </a:prstGeom>
          <a:noFill/>
        </p:spPr>
        <p:txBody>
          <a:bodyPr wrap="square" rtlCol="0">
            <a:spAutoFit/>
          </a:bodyPr>
          <a:lstStyle/>
          <a:p>
            <a:r>
              <a:rPr lang="zh-CN" altLang="en-US" dirty="0"/>
              <a:t>登录页面与首页</a:t>
            </a:r>
          </a:p>
        </p:txBody>
      </p:sp>
      <p:pic>
        <p:nvPicPr>
          <p:cNvPr id="4" name="图片 3">
            <a:extLst>
              <a:ext uri="{FF2B5EF4-FFF2-40B4-BE49-F238E27FC236}">
                <a16:creationId xmlns:a16="http://schemas.microsoft.com/office/drawing/2014/main" id="{7A7D96D7-D778-4624-9D06-0E7D1ECAA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60880"/>
            <a:ext cx="3752420" cy="5778987"/>
          </a:xfrm>
          <a:prstGeom prst="rect">
            <a:avLst/>
          </a:prstGeom>
        </p:spPr>
      </p:pic>
      <p:pic>
        <p:nvPicPr>
          <p:cNvPr id="6" name="图片 5">
            <a:extLst>
              <a:ext uri="{FF2B5EF4-FFF2-40B4-BE49-F238E27FC236}">
                <a16:creationId xmlns:a16="http://schemas.microsoft.com/office/drawing/2014/main" id="{489C4A4C-4971-4EA4-AF9E-6724088CC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8389" y="660880"/>
            <a:ext cx="3933611" cy="6057760"/>
          </a:xfrm>
          <a:prstGeom prst="rect">
            <a:avLst/>
          </a:prstGeom>
        </p:spPr>
      </p:pic>
      <p:pic>
        <p:nvPicPr>
          <p:cNvPr id="8" name="图片 7">
            <a:extLst>
              <a:ext uri="{FF2B5EF4-FFF2-40B4-BE49-F238E27FC236}">
                <a16:creationId xmlns:a16="http://schemas.microsoft.com/office/drawing/2014/main" id="{09A863E6-23E5-4ED6-AA10-B1C3CAAA9C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4601" y="714698"/>
            <a:ext cx="3602798" cy="5778986"/>
          </a:xfrm>
          <a:prstGeom prst="rect">
            <a:avLst/>
          </a:prstGeom>
        </p:spPr>
      </p:pic>
      <p:pic>
        <p:nvPicPr>
          <p:cNvPr id="9" name="东莞市 11">
            <a:hlinkClick r:id="" action="ppaction://media"/>
            <a:extLst>
              <a:ext uri="{FF2B5EF4-FFF2-40B4-BE49-F238E27FC236}">
                <a16:creationId xmlns:a16="http://schemas.microsoft.com/office/drawing/2014/main" id="{3864893F-E292-4C0C-B8D3-4B3CD836895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429461" y="5892320"/>
            <a:ext cx="609600" cy="609600"/>
          </a:xfrm>
          <a:prstGeom prst="rect">
            <a:avLst/>
          </a:prstGeom>
        </p:spPr>
      </p:pic>
    </p:spTree>
    <p:extLst>
      <p:ext uri="{BB962C8B-B14F-4D97-AF65-F5344CB8AC3E}">
        <p14:creationId xmlns:p14="http://schemas.microsoft.com/office/powerpoint/2010/main" val="103024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B0E4288-CBCD-4F71-81B7-2027DEB57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617" y="944745"/>
            <a:ext cx="3844148" cy="5429551"/>
          </a:xfrm>
          <a:prstGeom prst="rect">
            <a:avLst/>
          </a:prstGeom>
        </p:spPr>
      </p:pic>
      <p:sp>
        <p:nvSpPr>
          <p:cNvPr id="4" name="文本框 3">
            <a:extLst>
              <a:ext uri="{FF2B5EF4-FFF2-40B4-BE49-F238E27FC236}">
                <a16:creationId xmlns:a16="http://schemas.microsoft.com/office/drawing/2014/main" id="{DAA5194A-4F62-421E-8DD3-8C1B7B12BFD7}"/>
              </a:ext>
            </a:extLst>
          </p:cNvPr>
          <p:cNvSpPr txBox="1"/>
          <p:nvPr/>
        </p:nvSpPr>
        <p:spPr>
          <a:xfrm>
            <a:off x="715616" y="225287"/>
            <a:ext cx="3737113" cy="369332"/>
          </a:xfrm>
          <a:prstGeom prst="rect">
            <a:avLst/>
          </a:prstGeom>
          <a:noFill/>
        </p:spPr>
        <p:txBody>
          <a:bodyPr wrap="square" rtlCol="0">
            <a:spAutoFit/>
          </a:bodyPr>
          <a:lstStyle/>
          <a:p>
            <a:r>
              <a:rPr lang="zh-CN" altLang="en-US" dirty="0"/>
              <a:t>图片文字识别与语音识别内容</a:t>
            </a:r>
          </a:p>
        </p:txBody>
      </p:sp>
      <p:pic>
        <p:nvPicPr>
          <p:cNvPr id="6" name="图片 5">
            <a:extLst>
              <a:ext uri="{FF2B5EF4-FFF2-40B4-BE49-F238E27FC236}">
                <a16:creationId xmlns:a16="http://schemas.microsoft.com/office/drawing/2014/main" id="{6DC6172A-9BFB-431E-8A67-59A1AF8F5E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2650" y="907720"/>
            <a:ext cx="3589245" cy="5419030"/>
          </a:xfrm>
          <a:prstGeom prst="rect">
            <a:avLst/>
          </a:prstGeom>
        </p:spPr>
      </p:pic>
      <p:pic>
        <p:nvPicPr>
          <p:cNvPr id="7" name="东莞市 12">
            <a:hlinkClick r:id="" action="ppaction://media"/>
            <a:extLst>
              <a:ext uri="{FF2B5EF4-FFF2-40B4-BE49-F238E27FC236}">
                <a16:creationId xmlns:a16="http://schemas.microsoft.com/office/drawing/2014/main" id="{EF8D17E3-47F4-4E37-9C1B-0401FF15C8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22026" y="5717150"/>
            <a:ext cx="609600" cy="609600"/>
          </a:xfrm>
          <a:prstGeom prst="rect">
            <a:avLst/>
          </a:prstGeom>
        </p:spPr>
      </p:pic>
    </p:spTree>
    <p:extLst>
      <p:ext uri="{BB962C8B-B14F-4D97-AF65-F5344CB8AC3E}">
        <p14:creationId xmlns:p14="http://schemas.microsoft.com/office/powerpoint/2010/main" val="236711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04E67AA-83DA-48BB-B6DD-881B9F7825FC}"/>
              </a:ext>
            </a:extLst>
          </p:cNvPr>
          <p:cNvSpPr txBox="1"/>
          <p:nvPr/>
        </p:nvSpPr>
        <p:spPr>
          <a:xfrm>
            <a:off x="556591" y="198783"/>
            <a:ext cx="2570922" cy="369332"/>
          </a:xfrm>
          <a:prstGeom prst="rect">
            <a:avLst/>
          </a:prstGeom>
          <a:noFill/>
        </p:spPr>
        <p:txBody>
          <a:bodyPr wrap="square" rtlCol="0">
            <a:spAutoFit/>
          </a:bodyPr>
          <a:lstStyle/>
          <a:p>
            <a:r>
              <a:rPr lang="zh-CN" altLang="en-US" dirty="0"/>
              <a:t>文字识别的相机模式</a:t>
            </a:r>
          </a:p>
        </p:txBody>
      </p:sp>
      <p:pic>
        <p:nvPicPr>
          <p:cNvPr id="4" name="图片 3">
            <a:extLst>
              <a:ext uri="{FF2B5EF4-FFF2-40B4-BE49-F238E27FC236}">
                <a16:creationId xmlns:a16="http://schemas.microsoft.com/office/drawing/2014/main" id="{0D9B5ED6-C9C2-44FB-819A-CB0AF710E6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140" y="818024"/>
            <a:ext cx="10766782" cy="5582776"/>
          </a:xfrm>
          <a:prstGeom prst="rect">
            <a:avLst/>
          </a:prstGeom>
        </p:spPr>
      </p:pic>
      <p:pic>
        <p:nvPicPr>
          <p:cNvPr id="5" name="东莞市 13">
            <a:hlinkClick r:id="" action="ppaction://media"/>
            <a:extLst>
              <a:ext uri="{FF2B5EF4-FFF2-40B4-BE49-F238E27FC236}">
                <a16:creationId xmlns:a16="http://schemas.microsoft.com/office/drawing/2014/main" id="{DF9CDC05-A1CC-4C19-9899-ABCF3C728F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90922" y="5957150"/>
            <a:ext cx="609600" cy="609600"/>
          </a:xfrm>
          <a:prstGeom prst="rect">
            <a:avLst/>
          </a:prstGeom>
        </p:spPr>
      </p:pic>
    </p:spTree>
    <p:extLst>
      <p:ext uri="{BB962C8B-B14F-4D97-AF65-F5344CB8AC3E}">
        <p14:creationId xmlns:p14="http://schemas.microsoft.com/office/powerpoint/2010/main" val="208033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D3250F9-B906-460B-9BEF-68F81040897F}"/>
              </a:ext>
            </a:extLst>
          </p:cNvPr>
          <p:cNvSpPr txBox="1"/>
          <p:nvPr/>
        </p:nvSpPr>
        <p:spPr>
          <a:xfrm>
            <a:off x="357809" y="304800"/>
            <a:ext cx="2703443" cy="369332"/>
          </a:xfrm>
          <a:prstGeom prst="rect">
            <a:avLst/>
          </a:prstGeom>
          <a:noFill/>
        </p:spPr>
        <p:txBody>
          <a:bodyPr wrap="square" rtlCol="0">
            <a:spAutoFit/>
          </a:bodyPr>
          <a:lstStyle/>
          <a:p>
            <a:r>
              <a:rPr lang="zh-CN" altLang="en-US" dirty="0"/>
              <a:t>图片文字识别的相册模式</a:t>
            </a:r>
          </a:p>
        </p:txBody>
      </p:sp>
      <p:pic>
        <p:nvPicPr>
          <p:cNvPr id="6" name="图片 5">
            <a:extLst>
              <a:ext uri="{FF2B5EF4-FFF2-40B4-BE49-F238E27FC236}">
                <a16:creationId xmlns:a16="http://schemas.microsoft.com/office/drawing/2014/main" id="{032E3413-6185-4F1A-A7AD-4C61BE444E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97" y="1268138"/>
            <a:ext cx="12028639" cy="4759871"/>
          </a:xfrm>
          <a:prstGeom prst="rect">
            <a:avLst/>
          </a:prstGeom>
        </p:spPr>
      </p:pic>
      <p:pic>
        <p:nvPicPr>
          <p:cNvPr id="7" name="东莞市 14">
            <a:hlinkClick r:id="" action="ppaction://media"/>
            <a:extLst>
              <a:ext uri="{FF2B5EF4-FFF2-40B4-BE49-F238E27FC236}">
                <a16:creationId xmlns:a16="http://schemas.microsoft.com/office/drawing/2014/main" id="{39200170-17E3-421C-BD6A-84D78198CA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81252" y="6037948"/>
            <a:ext cx="609600" cy="609600"/>
          </a:xfrm>
          <a:prstGeom prst="rect">
            <a:avLst/>
          </a:prstGeom>
        </p:spPr>
      </p:pic>
    </p:spTree>
    <p:extLst>
      <p:ext uri="{BB962C8B-B14F-4D97-AF65-F5344CB8AC3E}">
        <p14:creationId xmlns:p14="http://schemas.microsoft.com/office/powerpoint/2010/main" val="36199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86281C5-7D8D-471D-985C-FE6E41483C92}"/>
              </a:ext>
            </a:extLst>
          </p:cNvPr>
          <p:cNvSpPr txBox="1"/>
          <p:nvPr/>
        </p:nvSpPr>
        <p:spPr>
          <a:xfrm>
            <a:off x="447211" y="596348"/>
            <a:ext cx="3034748" cy="369332"/>
          </a:xfrm>
          <a:prstGeom prst="rect">
            <a:avLst/>
          </a:prstGeom>
          <a:noFill/>
        </p:spPr>
        <p:txBody>
          <a:bodyPr wrap="square" rtlCol="0">
            <a:spAutoFit/>
          </a:bodyPr>
          <a:lstStyle/>
          <a:p>
            <a:r>
              <a:rPr lang="zh-CN" altLang="en-US" dirty="0"/>
              <a:t>图像清晰度增强功能</a:t>
            </a:r>
          </a:p>
        </p:txBody>
      </p:sp>
      <p:pic>
        <p:nvPicPr>
          <p:cNvPr id="4" name="图片 3">
            <a:extLst>
              <a:ext uri="{FF2B5EF4-FFF2-40B4-BE49-F238E27FC236}">
                <a16:creationId xmlns:a16="http://schemas.microsoft.com/office/drawing/2014/main" id="{5B44E5F8-9761-4530-A3C1-2706753763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211" y="1383682"/>
            <a:ext cx="11297578" cy="4326276"/>
          </a:xfrm>
          <a:prstGeom prst="rect">
            <a:avLst/>
          </a:prstGeom>
        </p:spPr>
      </p:pic>
      <p:pic>
        <p:nvPicPr>
          <p:cNvPr id="5" name="东莞市 15">
            <a:hlinkClick r:id="" action="ppaction://media"/>
            <a:extLst>
              <a:ext uri="{FF2B5EF4-FFF2-40B4-BE49-F238E27FC236}">
                <a16:creationId xmlns:a16="http://schemas.microsoft.com/office/drawing/2014/main" id="{0D011A04-BD66-4DBF-B80E-55E356E37F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22226" y="5823160"/>
            <a:ext cx="609600" cy="609600"/>
          </a:xfrm>
          <a:prstGeom prst="rect">
            <a:avLst/>
          </a:prstGeom>
        </p:spPr>
      </p:pic>
    </p:spTree>
    <p:extLst>
      <p:ext uri="{BB962C8B-B14F-4D97-AF65-F5344CB8AC3E}">
        <p14:creationId xmlns:p14="http://schemas.microsoft.com/office/powerpoint/2010/main" val="277084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59129BD-5FFD-4D08-BEA6-0CB83144E4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721" y="1272556"/>
            <a:ext cx="11031696" cy="5154748"/>
          </a:xfrm>
          <a:prstGeom prst="rect">
            <a:avLst/>
          </a:prstGeom>
        </p:spPr>
      </p:pic>
      <p:sp>
        <p:nvSpPr>
          <p:cNvPr id="4" name="文本框 3">
            <a:extLst>
              <a:ext uri="{FF2B5EF4-FFF2-40B4-BE49-F238E27FC236}">
                <a16:creationId xmlns:a16="http://schemas.microsoft.com/office/drawing/2014/main" id="{19D965AB-6B66-4628-B7DF-53525EE4CCBB}"/>
              </a:ext>
            </a:extLst>
          </p:cNvPr>
          <p:cNvSpPr txBox="1"/>
          <p:nvPr/>
        </p:nvSpPr>
        <p:spPr>
          <a:xfrm>
            <a:off x="656721" y="371061"/>
            <a:ext cx="3053888" cy="369332"/>
          </a:xfrm>
          <a:prstGeom prst="rect">
            <a:avLst/>
          </a:prstGeom>
          <a:noFill/>
        </p:spPr>
        <p:txBody>
          <a:bodyPr wrap="square" rtlCol="0">
            <a:spAutoFit/>
          </a:bodyPr>
          <a:lstStyle/>
          <a:p>
            <a:r>
              <a:rPr lang="zh-CN" altLang="en-US" dirty="0"/>
              <a:t>语音识别功能</a:t>
            </a:r>
          </a:p>
        </p:txBody>
      </p:sp>
      <p:pic>
        <p:nvPicPr>
          <p:cNvPr id="5" name="东莞市 16">
            <a:hlinkClick r:id="" action="ppaction://media"/>
            <a:extLst>
              <a:ext uri="{FF2B5EF4-FFF2-40B4-BE49-F238E27FC236}">
                <a16:creationId xmlns:a16="http://schemas.microsoft.com/office/drawing/2014/main" id="{48E226C6-2CC9-4A8E-9761-16E19BEA03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727095" y="5817704"/>
            <a:ext cx="609600" cy="609600"/>
          </a:xfrm>
          <a:prstGeom prst="rect">
            <a:avLst/>
          </a:prstGeom>
        </p:spPr>
      </p:pic>
    </p:spTree>
    <p:extLst>
      <p:ext uri="{BB962C8B-B14F-4D97-AF65-F5344CB8AC3E}">
        <p14:creationId xmlns:p14="http://schemas.microsoft.com/office/powerpoint/2010/main" val="330599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9EB0F0C-1F35-41F5-BCB9-91CBADCA6C90}"/>
              </a:ext>
            </a:extLst>
          </p:cNvPr>
          <p:cNvSpPr txBox="1"/>
          <p:nvPr/>
        </p:nvSpPr>
        <p:spPr>
          <a:xfrm>
            <a:off x="503583" y="490331"/>
            <a:ext cx="4492487" cy="923330"/>
          </a:xfrm>
          <a:prstGeom prst="rect">
            <a:avLst/>
          </a:prstGeom>
          <a:noFill/>
        </p:spPr>
        <p:txBody>
          <a:bodyPr wrap="square" rtlCol="0">
            <a:spAutoFit/>
          </a:bodyPr>
          <a:lstStyle/>
          <a:p>
            <a:r>
              <a:rPr lang="zh-CN" altLang="en-US" dirty="0"/>
              <a:t>各平台</a:t>
            </a:r>
            <a:r>
              <a:rPr lang="en-US" altLang="zh-CN" dirty="0"/>
              <a:t>API</a:t>
            </a:r>
            <a:r>
              <a:rPr lang="zh-CN" altLang="en-US" dirty="0"/>
              <a:t>对比分析</a:t>
            </a:r>
            <a:endParaRPr lang="en-US" altLang="zh-CN" dirty="0"/>
          </a:p>
          <a:p>
            <a:endParaRPr lang="en-US" altLang="zh-CN" dirty="0"/>
          </a:p>
          <a:p>
            <a:r>
              <a:rPr lang="zh-CN" altLang="en-US" dirty="0"/>
              <a:t>百度手写文字识别</a:t>
            </a:r>
            <a:r>
              <a:rPr lang="en-US" altLang="zh-CN" dirty="0"/>
              <a:t>API</a:t>
            </a:r>
            <a:endParaRPr lang="zh-CN" altLang="en-US" dirty="0"/>
          </a:p>
        </p:txBody>
      </p:sp>
      <p:pic>
        <p:nvPicPr>
          <p:cNvPr id="4" name="图片 3">
            <a:extLst>
              <a:ext uri="{FF2B5EF4-FFF2-40B4-BE49-F238E27FC236}">
                <a16:creationId xmlns:a16="http://schemas.microsoft.com/office/drawing/2014/main" id="{84591FBA-2417-422B-9432-175E830E8B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583" y="1518767"/>
            <a:ext cx="10974332" cy="4848902"/>
          </a:xfrm>
          <a:prstGeom prst="rect">
            <a:avLst/>
          </a:prstGeom>
        </p:spPr>
      </p:pic>
      <p:pic>
        <p:nvPicPr>
          <p:cNvPr id="5" name="东莞市 17">
            <a:hlinkClick r:id="" action="ppaction://media"/>
            <a:extLst>
              <a:ext uri="{FF2B5EF4-FFF2-40B4-BE49-F238E27FC236}">
                <a16:creationId xmlns:a16="http://schemas.microsoft.com/office/drawing/2014/main" id="{E6BD79A0-3060-4F3E-B9F3-B3CC987BF1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24661" y="5642113"/>
            <a:ext cx="609600" cy="609600"/>
          </a:xfrm>
          <a:prstGeom prst="rect">
            <a:avLst/>
          </a:prstGeom>
        </p:spPr>
      </p:pic>
    </p:spTree>
    <p:extLst>
      <p:ext uri="{BB962C8B-B14F-4D97-AF65-F5344CB8AC3E}">
        <p14:creationId xmlns:p14="http://schemas.microsoft.com/office/powerpoint/2010/main" val="303576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1AF9FC-9C46-4999-98E9-3D5033259D7D}"/>
              </a:ext>
            </a:extLst>
          </p:cNvPr>
          <p:cNvSpPr txBox="1"/>
          <p:nvPr/>
        </p:nvSpPr>
        <p:spPr>
          <a:xfrm>
            <a:off x="596348" y="265043"/>
            <a:ext cx="3180522" cy="369332"/>
          </a:xfrm>
          <a:prstGeom prst="rect">
            <a:avLst/>
          </a:prstGeom>
          <a:noFill/>
        </p:spPr>
        <p:txBody>
          <a:bodyPr wrap="square" rtlCol="0">
            <a:spAutoFit/>
          </a:bodyPr>
          <a:lstStyle/>
          <a:p>
            <a:r>
              <a:rPr lang="zh-CN" altLang="en-US" dirty="0"/>
              <a:t>腾讯云文字识别</a:t>
            </a:r>
            <a:r>
              <a:rPr lang="en-US" altLang="zh-CN" dirty="0"/>
              <a:t>API</a:t>
            </a:r>
            <a:endParaRPr lang="zh-CN" altLang="en-US" dirty="0"/>
          </a:p>
        </p:txBody>
      </p:sp>
      <p:pic>
        <p:nvPicPr>
          <p:cNvPr id="4" name="图片 3">
            <a:extLst>
              <a:ext uri="{FF2B5EF4-FFF2-40B4-BE49-F238E27FC236}">
                <a16:creationId xmlns:a16="http://schemas.microsoft.com/office/drawing/2014/main" id="{FCADB04F-3642-446E-B803-E7E5EAC1E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852" y="816217"/>
            <a:ext cx="9198365" cy="5533303"/>
          </a:xfrm>
          <a:prstGeom prst="rect">
            <a:avLst/>
          </a:prstGeom>
        </p:spPr>
      </p:pic>
      <p:pic>
        <p:nvPicPr>
          <p:cNvPr id="5" name="东莞市 18">
            <a:hlinkClick r:id="" action="ppaction://media"/>
            <a:extLst>
              <a:ext uri="{FF2B5EF4-FFF2-40B4-BE49-F238E27FC236}">
                <a16:creationId xmlns:a16="http://schemas.microsoft.com/office/drawing/2014/main" id="{D6358B1C-06C8-41C3-B501-C51ED8F43F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74017" y="5739920"/>
            <a:ext cx="609600" cy="609600"/>
          </a:xfrm>
          <a:prstGeom prst="rect">
            <a:avLst/>
          </a:prstGeom>
        </p:spPr>
      </p:pic>
    </p:spTree>
    <p:extLst>
      <p:ext uri="{BB962C8B-B14F-4D97-AF65-F5344CB8AC3E}">
        <p14:creationId xmlns:p14="http://schemas.microsoft.com/office/powerpoint/2010/main" val="46207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A2205E-6130-4F7F-BCBE-E65E7B4934F1}"/>
              </a:ext>
            </a:extLst>
          </p:cNvPr>
          <p:cNvSpPr>
            <a:spLocks noGrp="1"/>
          </p:cNvSpPr>
          <p:nvPr>
            <p:ph type="title"/>
          </p:nvPr>
        </p:nvSpPr>
        <p:spPr/>
        <p:txBody>
          <a:bodyPr/>
          <a:lstStyle/>
          <a:p>
            <a:r>
              <a:rPr lang="zh-CN" altLang="en-US" dirty="0"/>
              <a:t>前期讨论</a:t>
            </a:r>
          </a:p>
        </p:txBody>
      </p:sp>
      <p:sp>
        <p:nvSpPr>
          <p:cNvPr id="3" name="内容占位符 2">
            <a:extLst>
              <a:ext uri="{FF2B5EF4-FFF2-40B4-BE49-F238E27FC236}">
                <a16:creationId xmlns:a16="http://schemas.microsoft.com/office/drawing/2014/main" id="{EB6EFEEA-F216-4C1E-AA6F-A6104A18D751}"/>
              </a:ext>
            </a:extLst>
          </p:cNvPr>
          <p:cNvSpPr>
            <a:spLocks noGrp="1"/>
          </p:cNvSpPr>
          <p:nvPr>
            <p:ph idx="1"/>
          </p:nvPr>
        </p:nvSpPr>
        <p:spPr>
          <a:xfrm>
            <a:off x="838200" y="1428059"/>
            <a:ext cx="10515600" cy="5064815"/>
          </a:xfrm>
        </p:spPr>
        <p:txBody>
          <a:bodyPr>
            <a:normAutofit/>
          </a:bodyPr>
          <a:lstStyle/>
          <a:p>
            <a:pPr>
              <a:buFontTx/>
              <a:buChar char="-"/>
            </a:pPr>
            <a:r>
              <a:rPr lang="zh-CN" altLang="en-US" dirty="0"/>
              <a:t>刚开始的讨论方案为进行图像识别如图像清晰度增强等功能</a:t>
            </a:r>
            <a:endParaRPr lang="en-US" altLang="zh-CN" dirty="0"/>
          </a:p>
          <a:p>
            <a:pPr>
              <a:buFontTx/>
              <a:buChar char="-"/>
            </a:pPr>
            <a:endParaRPr lang="en-US" altLang="zh-CN" dirty="0"/>
          </a:p>
          <a:p>
            <a:pPr>
              <a:buFontTx/>
              <a:buChar char="-"/>
            </a:pPr>
            <a:r>
              <a:rPr lang="zh-CN" altLang="en-US" dirty="0"/>
              <a:t>形成原因：可能因为网络传播，手机拍摄的技术或者手机像素等问题造成图像模糊。</a:t>
            </a:r>
            <a:endParaRPr lang="en-US" altLang="zh-CN" dirty="0"/>
          </a:p>
          <a:p>
            <a:pPr>
              <a:buFontTx/>
              <a:buChar char="-"/>
            </a:pPr>
            <a:r>
              <a:rPr lang="zh-CN" altLang="en-US" dirty="0"/>
              <a:t>否决原因：后来考虑到目前技术的不断发展，手机的质量像素也越来越高，对于该方案的需求可能没有那么的大。受众的人群不广泛。</a:t>
            </a:r>
            <a:endParaRPr lang="en-US" altLang="zh-CN" dirty="0"/>
          </a:p>
          <a:p>
            <a:pPr>
              <a:buFontTx/>
              <a:buChar char="-"/>
            </a:pPr>
            <a:endParaRPr lang="en-US" altLang="zh-CN" dirty="0"/>
          </a:p>
          <a:p>
            <a:pPr>
              <a:buFontTx/>
              <a:buChar char="-"/>
            </a:pPr>
            <a:r>
              <a:rPr lang="zh-CN" altLang="en-US" dirty="0"/>
              <a:t>所以我们进行了修改我们的方案，增加了功能的同时，让受众的人群更广阔。</a:t>
            </a:r>
          </a:p>
        </p:txBody>
      </p:sp>
      <p:pic>
        <p:nvPicPr>
          <p:cNvPr id="5" name="东莞市">
            <a:hlinkClick r:id="" action="ppaction://media"/>
            <a:extLst>
              <a:ext uri="{FF2B5EF4-FFF2-40B4-BE49-F238E27FC236}">
                <a16:creationId xmlns:a16="http://schemas.microsoft.com/office/drawing/2014/main" id="{85FBB123-AE44-4AED-B9EE-70301CBDE3B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06677" y="5602219"/>
            <a:ext cx="609600" cy="609600"/>
          </a:xfrm>
          <a:prstGeom prst="rect">
            <a:avLst/>
          </a:prstGeom>
        </p:spPr>
      </p:pic>
    </p:spTree>
    <p:extLst>
      <p:ext uri="{BB962C8B-B14F-4D97-AF65-F5344CB8AC3E}">
        <p14:creationId xmlns:p14="http://schemas.microsoft.com/office/powerpoint/2010/main" val="176136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400748-E251-4C60-8017-872148DC55F2}"/>
              </a:ext>
            </a:extLst>
          </p:cNvPr>
          <p:cNvSpPr/>
          <p:nvPr/>
        </p:nvSpPr>
        <p:spPr>
          <a:xfrm>
            <a:off x="331304" y="217872"/>
            <a:ext cx="11714923" cy="6186309"/>
          </a:xfrm>
          <a:prstGeom prst="rect">
            <a:avLst/>
          </a:prstGeom>
        </p:spPr>
        <p:txBody>
          <a:bodyPr wrap="square">
            <a:spAutoFit/>
          </a:bodyPr>
          <a:lstStyle/>
          <a:p>
            <a:pPr>
              <a:buFont typeface="Arial" panose="020B0604020202020204" pitchFamily="34" charset="0"/>
              <a:buChar char="•"/>
            </a:pPr>
            <a:r>
              <a:rPr lang="zh-CN" altLang="en-US" b="0" i="0" dirty="0">
                <a:solidFill>
                  <a:srgbClr val="24292E"/>
                </a:solidFill>
                <a:effectLst/>
                <a:latin typeface="-apple-system"/>
              </a:rPr>
              <a:t>百度开放平台的使用后风险报告</a:t>
            </a:r>
            <a:endParaRPr lang="en-US" altLang="zh-CN" b="0" i="0" dirty="0">
              <a:solidFill>
                <a:srgbClr val="24292E"/>
              </a:solidFill>
              <a:effectLst/>
              <a:latin typeface="-apple-system"/>
            </a:endParaRPr>
          </a:p>
          <a:p>
            <a:pPr>
              <a:buFont typeface="Arial" panose="020B0604020202020204" pitchFamily="34" charset="0"/>
              <a:buChar char="•"/>
            </a:pPr>
            <a:endParaRPr lang="en-US" altLang="zh-CN" dirty="0">
              <a:solidFill>
                <a:srgbClr val="24292E"/>
              </a:solidFill>
              <a:latin typeface="-apple-system"/>
            </a:endParaRPr>
          </a:p>
          <a:p>
            <a:pPr>
              <a:buFont typeface="Arial" panose="020B0604020202020204" pitchFamily="34" charset="0"/>
              <a:buChar char="•"/>
            </a:pPr>
            <a:endParaRPr lang="en-US" altLang="zh-CN" dirty="0">
              <a:solidFill>
                <a:srgbClr val="24292E"/>
              </a:solidFill>
              <a:latin typeface="-apple-system"/>
            </a:endParaRPr>
          </a:p>
          <a:p>
            <a:pPr>
              <a:buFont typeface="Arial" panose="020B0604020202020204" pitchFamily="34" charset="0"/>
              <a:buChar char="•"/>
            </a:pPr>
            <a:r>
              <a:rPr lang="en-US" altLang="zh-CN" b="0" i="0" dirty="0">
                <a:solidFill>
                  <a:srgbClr val="24292E"/>
                </a:solidFill>
                <a:effectLst/>
                <a:latin typeface="-apple-system"/>
              </a:rPr>
              <a:t>API</a:t>
            </a:r>
            <a:r>
              <a:rPr lang="zh-CN" altLang="en-US" b="0" i="0" dirty="0">
                <a:solidFill>
                  <a:srgbClr val="24292E"/>
                </a:solidFill>
                <a:effectLst/>
                <a:latin typeface="-apple-system"/>
              </a:rPr>
              <a:t>市场竞争程度</a:t>
            </a:r>
          </a:p>
          <a:p>
            <a:pPr>
              <a:buFont typeface="Arial" panose="020B0604020202020204" pitchFamily="34" charset="0"/>
              <a:buChar char="•"/>
            </a:pPr>
            <a:r>
              <a:rPr lang="zh-CN" altLang="en-US" b="0" i="0" dirty="0">
                <a:solidFill>
                  <a:srgbClr val="24292E"/>
                </a:solidFill>
                <a:effectLst/>
                <a:latin typeface="-apple-system"/>
              </a:rPr>
              <a:t>在百度搜索引擎中搜索“语音识别”时，第一个搜索出来的是“百度语音识别成文字”的广告，其次是讯飞开放平台的广告。</a:t>
            </a:r>
          </a:p>
          <a:p>
            <a:pPr>
              <a:buFont typeface="Arial" panose="020B0604020202020204" pitchFamily="34" charset="0"/>
              <a:buChar char="•"/>
            </a:pPr>
            <a:r>
              <a:rPr lang="zh-CN" altLang="en-US" b="0" i="0" dirty="0">
                <a:solidFill>
                  <a:srgbClr val="24292E"/>
                </a:solidFill>
                <a:effectLst/>
                <a:latin typeface="-apple-system"/>
              </a:rPr>
              <a:t>在</a:t>
            </a:r>
            <a:r>
              <a:rPr lang="en-US" altLang="zh-CN" b="0" i="0" dirty="0" err="1">
                <a:solidFill>
                  <a:srgbClr val="24292E"/>
                </a:solidFill>
                <a:effectLst/>
                <a:latin typeface="-apple-system"/>
              </a:rPr>
              <a:t>bing</a:t>
            </a:r>
            <a:r>
              <a:rPr lang="zh-CN" altLang="en-US" b="0" i="0" dirty="0">
                <a:solidFill>
                  <a:srgbClr val="24292E"/>
                </a:solidFill>
                <a:effectLst/>
                <a:latin typeface="-apple-system"/>
              </a:rPr>
              <a:t>搜索引擎中搜索“语音识别”时，第一个是一些较为不出名的开放平台的广告，第一页中有腾讯</a:t>
            </a:r>
            <a:r>
              <a:rPr lang="en-US" altLang="zh-CN" b="0" i="0" dirty="0">
                <a:solidFill>
                  <a:srgbClr val="24292E"/>
                </a:solidFill>
                <a:effectLst/>
                <a:latin typeface="-apple-system"/>
              </a:rPr>
              <a:t>AI</a:t>
            </a:r>
            <a:r>
              <a:rPr lang="zh-CN" altLang="en-US" b="0" i="0" dirty="0">
                <a:solidFill>
                  <a:srgbClr val="24292E"/>
                </a:solidFill>
                <a:effectLst/>
                <a:latin typeface="-apple-system"/>
              </a:rPr>
              <a:t>开放平台，而百度</a:t>
            </a:r>
            <a:r>
              <a:rPr lang="en-US" altLang="zh-CN" b="0" i="0" dirty="0">
                <a:solidFill>
                  <a:srgbClr val="24292E"/>
                </a:solidFill>
                <a:effectLst/>
                <a:latin typeface="-apple-system"/>
              </a:rPr>
              <a:t>AI</a:t>
            </a:r>
            <a:r>
              <a:rPr lang="zh-CN" altLang="en-US" b="0" i="0" dirty="0">
                <a:solidFill>
                  <a:srgbClr val="24292E"/>
                </a:solidFill>
                <a:effectLst/>
                <a:latin typeface="-apple-system"/>
              </a:rPr>
              <a:t>开放平台的搜索结果并不在第一页。</a:t>
            </a:r>
          </a:p>
          <a:p>
            <a:r>
              <a:rPr lang="zh-CN" altLang="en-US" b="0" i="0" dirty="0">
                <a:solidFill>
                  <a:srgbClr val="24292E"/>
                </a:solidFill>
                <a:effectLst/>
                <a:latin typeface="-apple-system"/>
              </a:rPr>
              <a:t>总结：在百度中，百度</a:t>
            </a:r>
            <a:r>
              <a:rPr lang="en-US" altLang="zh-CN" b="0" i="0" dirty="0">
                <a:solidFill>
                  <a:srgbClr val="24292E"/>
                </a:solidFill>
                <a:effectLst/>
                <a:latin typeface="-apple-system"/>
              </a:rPr>
              <a:t>AI</a:t>
            </a:r>
            <a:r>
              <a:rPr lang="zh-CN" altLang="en-US" b="0" i="0" dirty="0">
                <a:solidFill>
                  <a:srgbClr val="24292E"/>
                </a:solidFill>
                <a:effectLst/>
                <a:latin typeface="-apple-system"/>
              </a:rPr>
              <a:t>开放平台的在百度搜索引擎中的比重及广告宣传力度还是较大的，但在</a:t>
            </a:r>
            <a:r>
              <a:rPr lang="en-US" altLang="zh-CN" b="0" i="0" dirty="0" err="1">
                <a:solidFill>
                  <a:srgbClr val="24292E"/>
                </a:solidFill>
                <a:effectLst/>
                <a:latin typeface="-apple-system"/>
              </a:rPr>
              <a:t>bing</a:t>
            </a:r>
            <a:r>
              <a:rPr lang="zh-CN" altLang="en-US" b="0" i="0" dirty="0">
                <a:solidFill>
                  <a:srgbClr val="24292E"/>
                </a:solidFill>
                <a:effectLst/>
                <a:latin typeface="-apple-system"/>
              </a:rPr>
              <a:t>搜索引擎中就较难找到。</a:t>
            </a:r>
            <a:endParaRPr lang="en-US" altLang="zh-CN" b="0" i="0" dirty="0">
              <a:solidFill>
                <a:srgbClr val="24292E"/>
              </a:solidFill>
              <a:effectLst/>
              <a:latin typeface="-apple-system"/>
            </a:endParaRPr>
          </a:p>
          <a:p>
            <a:endParaRPr lang="en-US" altLang="zh-CN" dirty="0">
              <a:solidFill>
                <a:srgbClr val="24292E"/>
              </a:solidFill>
              <a:latin typeface="-apple-system"/>
            </a:endParaRPr>
          </a:p>
          <a:p>
            <a:endParaRPr lang="zh-CN" altLang="en-US" b="0" i="0" dirty="0">
              <a:solidFill>
                <a:srgbClr val="24292E"/>
              </a:solidFill>
              <a:effectLst/>
              <a:latin typeface="-apple-system"/>
            </a:endParaRPr>
          </a:p>
          <a:p>
            <a:pPr>
              <a:buFont typeface="Arial" panose="020B0604020202020204" pitchFamily="34" charset="0"/>
              <a:buChar char="•"/>
            </a:pPr>
            <a:r>
              <a:rPr lang="zh-CN" altLang="en-US" b="0" i="0" dirty="0">
                <a:solidFill>
                  <a:srgbClr val="24292E"/>
                </a:solidFill>
                <a:effectLst/>
                <a:latin typeface="-apple-system"/>
              </a:rPr>
              <a:t>输入输出限制</a:t>
            </a:r>
          </a:p>
          <a:p>
            <a:r>
              <a:rPr lang="en-US" altLang="zh-CN" b="0" i="0" dirty="0" err="1">
                <a:solidFill>
                  <a:srgbClr val="24292E"/>
                </a:solidFill>
                <a:effectLst/>
                <a:latin typeface="-apple-system"/>
              </a:rPr>
              <a:t>i</a:t>
            </a:r>
            <a:r>
              <a:rPr lang="en-US" altLang="zh-CN" b="0" i="0" dirty="0">
                <a:solidFill>
                  <a:srgbClr val="24292E"/>
                </a:solidFill>
                <a:effectLst/>
                <a:latin typeface="-apple-system"/>
              </a:rPr>
              <a:t>. </a:t>
            </a:r>
            <a:r>
              <a:rPr lang="zh-CN" altLang="en-US" b="0" i="0" dirty="0">
                <a:solidFill>
                  <a:srgbClr val="24292E"/>
                </a:solidFill>
                <a:effectLst/>
                <a:latin typeface="-apple-system"/>
              </a:rPr>
              <a:t>文字识别</a:t>
            </a:r>
          </a:p>
          <a:p>
            <a:r>
              <a:rPr lang="zh-CN" altLang="en-US" b="0" i="0" dirty="0">
                <a:solidFill>
                  <a:srgbClr val="24292E"/>
                </a:solidFill>
                <a:effectLst/>
                <a:latin typeface="-apple-system"/>
              </a:rPr>
              <a:t>百度</a:t>
            </a:r>
            <a:r>
              <a:rPr lang="en-US" altLang="zh-CN" b="0" i="0" dirty="0">
                <a:solidFill>
                  <a:srgbClr val="24292E"/>
                </a:solidFill>
                <a:effectLst/>
                <a:latin typeface="-apple-system"/>
              </a:rPr>
              <a:t>AI</a:t>
            </a:r>
            <a:r>
              <a:rPr lang="zh-CN" altLang="en-US" b="0" i="0" dirty="0">
                <a:solidFill>
                  <a:srgbClr val="24292E"/>
                </a:solidFill>
                <a:effectLst/>
                <a:latin typeface="-apple-system"/>
              </a:rPr>
              <a:t>开放平台的文字识别主要是识别中文的电子版与手写板，对于英文的识别仍然是一个缺陷。所以我们主要是使用微软中的的文本识别</a:t>
            </a:r>
            <a:r>
              <a:rPr lang="en-US" altLang="zh-CN" b="0" i="0" dirty="0">
                <a:solidFill>
                  <a:srgbClr val="24292E"/>
                </a:solidFill>
                <a:effectLst/>
                <a:latin typeface="-apple-system"/>
              </a:rPr>
              <a:t>API</a:t>
            </a:r>
            <a:r>
              <a:rPr lang="zh-CN" altLang="en-US" b="0" i="0" dirty="0">
                <a:solidFill>
                  <a:srgbClr val="24292E"/>
                </a:solidFill>
                <a:effectLst/>
                <a:latin typeface="-apple-system"/>
              </a:rPr>
              <a:t>。</a:t>
            </a:r>
          </a:p>
          <a:p>
            <a:r>
              <a:rPr lang="en-US" altLang="zh-CN" b="0" i="0" dirty="0">
                <a:solidFill>
                  <a:srgbClr val="24292E"/>
                </a:solidFill>
                <a:effectLst/>
                <a:latin typeface="-apple-system"/>
              </a:rPr>
              <a:t>ii. </a:t>
            </a:r>
            <a:r>
              <a:rPr lang="zh-CN" altLang="en-US" b="0" i="0" dirty="0">
                <a:solidFill>
                  <a:srgbClr val="24292E"/>
                </a:solidFill>
                <a:effectLst/>
                <a:latin typeface="-apple-system"/>
              </a:rPr>
              <a:t>语音识别</a:t>
            </a:r>
          </a:p>
          <a:p>
            <a:r>
              <a:rPr lang="zh-CN" altLang="en-US" b="0" i="0" dirty="0">
                <a:solidFill>
                  <a:srgbClr val="24292E"/>
                </a:solidFill>
                <a:effectLst/>
                <a:latin typeface="-apple-system"/>
              </a:rPr>
              <a:t>百度</a:t>
            </a:r>
            <a:r>
              <a:rPr lang="en-US" altLang="zh-CN" b="0" i="0" dirty="0">
                <a:solidFill>
                  <a:srgbClr val="24292E"/>
                </a:solidFill>
                <a:effectLst/>
                <a:latin typeface="-apple-system"/>
              </a:rPr>
              <a:t>AI</a:t>
            </a:r>
            <a:r>
              <a:rPr lang="zh-CN" altLang="en-US" b="0" i="0" dirty="0">
                <a:solidFill>
                  <a:srgbClr val="24292E"/>
                </a:solidFill>
                <a:effectLst/>
                <a:latin typeface="-apple-system"/>
              </a:rPr>
              <a:t>开放平台的语音开放平台中主要是包含输入法、搜索、粤语、英语、四川话、远场模型，部分的其他方言无法识别出来</a:t>
            </a:r>
          </a:p>
          <a:p>
            <a:r>
              <a:rPr lang="en-US" altLang="zh-CN" b="0" i="0" dirty="0">
                <a:solidFill>
                  <a:srgbClr val="24292E"/>
                </a:solidFill>
                <a:effectLst/>
                <a:latin typeface="-apple-system"/>
              </a:rPr>
              <a:t>iii. </a:t>
            </a:r>
            <a:r>
              <a:rPr lang="zh-CN" altLang="en-US" b="0" i="0" dirty="0">
                <a:solidFill>
                  <a:srgbClr val="24292E"/>
                </a:solidFill>
                <a:effectLst/>
                <a:latin typeface="-apple-system"/>
              </a:rPr>
              <a:t>图像清晰度增强</a:t>
            </a:r>
          </a:p>
          <a:p>
            <a:r>
              <a:rPr lang="zh-CN" altLang="en-US" b="0" i="0" dirty="0">
                <a:solidFill>
                  <a:srgbClr val="24292E"/>
                </a:solidFill>
                <a:effectLst/>
                <a:latin typeface="-apple-system"/>
              </a:rPr>
              <a:t>这个功能的</a:t>
            </a:r>
            <a:r>
              <a:rPr lang="en-US" altLang="zh-CN" b="0" i="0" dirty="0">
                <a:solidFill>
                  <a:srgbClr val="24292E"/>
                </a:solidFill>
                <a:effectLst/>
                <a:latin typeface="-apple-system"/>
              </a:rPr>
              <a:t>API</a:t>
            </a:r>
            <a:r>
              <a:rPr lang="zh-CN" altLang="en-US" b="0" i="0" dirty="0">
                <a:solidFill>
                  <a:srgbClr val="24292E"/>
                </a:solidFill>
                <a:effectLst/>
                <a:latin typeface="-apple-system"/>
              </a:rPr>
              <a:t>目前还处于邀测的状态，具体的输出限制内容还没有发现，但他要求需要处理的图片</a:t>
            </a:r>
            <a:r>
              <a:rPr lang="en-US" altLang="zh-CN" b="0" i="0" dirty="0">
                <a:solidFill>
                  <a:srgbClr val="24292E"/>
                </a:solidFill>
                <a:effectLst/>
                <a:latin typeface="-apple-system"/>
              </a:rPr>
              <a:t>base64</a:t>
            </a:r>
            <a:r>
              <a:rPr lang="zh-CN" altLang="en-US" b="0" i="0" dirty="0">
                <a:solidFill>
                  <a:srgbClr val="24292E"/>
                </a:solidFill>
                <a:effectLst/>
                <a:latin typeface="-apple-system"/>
              </a:rPr>
              <a:t>编码后大小不超过</a:t>
            </a:r>
            <a:r>
              <a:rPr lang="en-US" altLang="zh-CN" b="0" i="0" dirty="0">
                <a:solidFill>
                  <a:srgbClr val="24292E"/>
                </a:solidFill>
                <a:effectLst/>
                <a:latin typeface="-apple-system"/>
              </a:rPr>
              <a:t>4M</a:t>
            </a:r>
            <a:r>
              <a:rPr lang="zh-CN" altLang="en-US" b="0" i="0" dirty="0">
                <a:solidFill>
                  <a:srgbClr val="24292E"/>
                </a:solidFill>
                <a:effectLst/>
                <a:latin typeface="-apple-system"/>
              </a:rPr>
              <a:t>，最短边至少</a:t>
            </a:r>
            <a:r>
              <a:rPr lang="en-US" altLang="zh-CN" b="0" i="0" dirty="0">
                <a:solidFill>
                  <a:srgbClr val="24292E"/>
                </a:solidFill>
                <a:effectLst/>
                <a:latin typeface="-apple-system"/>
              </a:rPr>
              <a:t>64px</a:t>
            </a:r>
            <a:r>
              <a:rPr lang="zh-CN" altLang="en-US" b="0" i="0" dirty="0">
                <a:solidFill>
                  <a:srgbClr val="24292E"/>
                </a:solidFill>
                <a:effectLst/>
                <a:latin typeface="-apple-system"/>
              </a:rPr>
              <a:t>，最长边最大</a:t>
            </a:r>
            <a:r>
              <a:rPr lang="en-US" altLang="zh-CN" b="0" i="0" dirty="0">
                <a:solidFill>
                  <a:srgbClr val="24292E"/>
                </a:solidFill>
                <a:effectLst/>
                <a:latin typeface="-apple-system"/>
              </a:rPr>
              <a:t>4096px</a:t>
            </a:r>
            <a:r>
              <a:rPr lang="zh-CN" altLang="en-US" b="0" i="0" dirty="0">
                <a:solidFill>
                  <a:srgbClr val="24292E"/>
                </a:solidFill>
                <a:effectLst/>
                <a:latin typeface="-apple-system"/>
              </a:rPr>
              <a:t>，长宽比</a:t>
            </a:r>
            <a:r>
              <a:rPr lang="en-US" altLang="zh-CN" b="0" i="0" dirty="0">
                <a:solidFill>
                  <a:srgbClr val="24292E"/>
                </a:solidFill>
                <a:effectLst/>
                <a:latin typeface="-apple-system"/>
              </a:rPr>
              <a:t>3</a:t>
            </a:r>
            <a:r>
              <a:rPr lang="zh-CN" altLang="en-US" b="0" i="0" dirty="0">
                <a:solidFill>
                  <a:srgbClr val="24292E"/>
                </a:solidFill>
                <a:effectLst/>
                <a:latin typeface="-apple-system"/>
              </a:rPr>
              <a:t>：</a:t>
            </a:r>
            <a:r>
              <a:rPr lang="en-US" altLang="zh-CN" b="0" i="0" dirty="0">
                <a:solidFill>
                  <a:srgbClr val="24292E"/>
                </a:solidFill>
                <a:effectLst/>
                <a:latin typeface="-apple-system"/>
              </a:rPr>
              <a:t>1</a:t>
            </a:r>
            <a:r>
              <a:rPr lang="zh-CN" altLang="en-US" b="0" i="0" dirty="0">
                <a:solidFill>
                  <a:srgbClr val="24292E"/>
                </a:solidFill>
                <a:effectLst/>
                <a:latin typeface="-apple-system"/>
              </a:rPr>
              <a:t>以内，像素乘积不超过 </a:t>
            </a:r>
            <a:r>
              <a:rPr lang="en-US" altLang="zh-CN" b="0" i="0" dirty="0">
                <a:solidFill>
                  <a:srgbClr val="24292E"/>
                </a:solidFill>
                <a:effectLst/>
                <a:latin typeface="-apple-system"/>
              </a:rPr>
              <a:t>1280*720</a:t>
            </a:r>
            <a:r>
              <a:rPr lang="zh-CN" altLang="en-US" b="0" i="0" dirty="0">
                <a:solidFill>
                  <a:srgbClr val="24292E"/>
                </a:solidFill>
                <a:effectLst/>
                <a:latin typeface="-apple-system"/>
              </a:rPr>
              <a:t>。</a:t>
            </a:r>
          </a:p>
        </p:txBody>
      </p:sp>
      <p:pic>
        <p:nvPicPr>
          <p:cNvPr id="3" name="东莞市 19">
            <a:hlinkClick r:id="" action="ppaction://media"/>
            <a:extLst>
              <a:ext uri="{FF2B5EF4-FFF2-40B4-BE49-F238E27FC236}">
                <a16:creationId xmlns:a16="http://schemas.microsoft.com/office/drawing/2014/main" id="{3EAC1EE1-11E8-4EAA-B3A8-C834BDC3F22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95722" y="6030528"/>
            <a:ext cx="609600" cy="609600"/>
          </a:xfrm>
          <a:prstGeom prst="rect">
            <a:avLst/>
          </a:prstGeom>
        </p:spPr>
      </p:pic>
    </p:spTree>
    <p:extLst>
      <p:ext uri="{BB962C8B-B14F-4D97-AF65-F5344CB8AC3E}">
        <p14:creationId xmlns:p14="http://schemas.microsoft.com/office/powerpoint/2010/main" val="132411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BD13D80-CB2D-411F-AEE9-5732B6644F25}"/>
              </a:ext>
            </a:extLst>
          </p:cNvPr>
          <p:cNvSpPr/>
          <p:nvPr/>
        </p:nvSpPr>
        <p:spPr>
          <a:xfrm>
            <a:off x="291547" y="179698"/>
            <a:ext cx="3352801" cy="2585323"/>
          </a:xfrm>
          <a:prstGeom prst="rect">
            <a:avLst/>
          </a:prstGeom>
        </p:spPr>
        <p:txBody>
          <a:bodyPr wrap="square">
            <a:spAutoFit/>
          </a:bodyPr>
          <a:lstStyle/>
          <a:p>
            <a:pPr>
              <a:buFont typeface="Arial" panose="020B0604020202020204" pitchFamily="34" charset="0"/>
              <a:buChar char="•"/>
            </a:pPr>
            <a:r>
              <a:rPr lang="zh-CN" altLang="en-US" b="0" i="0" dirty="0">
                <a:solidFill>
                  <a:srgbClr val="24292E"/>
                </a:solidFill>
                <a:effectLst/>
                <a:latin typeface="-apple-system"/>
              </a:rPr>
              <a:t>定价</a:t>
            </a:r>
          </a:p>
          <a:p>
            <a:r>
              <a:rPr lang="en-US" altLang="zh-CN" b="0" i="0" dirty="0" err="1">
                <a:solidFill>
                  <a:srgbClr val="24292E"/>
                </a:solidFill>
                <a:effectLst/>
                <a:latin typeface="-apple-system"/>
              </a:rPr>
              <a:t>i</a:t>
            </a:r>
            <a:r>
              <a:rPr lang="en-US" altLang="zh-CN" b="0" i="0" dirty="0">
                <a:solidFill>
                  <a:srgbClr val="24292E"/>
                </a:solidFill>
                <a:effectLst/>
                <a:latin typeface="-apple-system"/>
              </a:rPr>
              <a:t>. </a:t>
            </a:r>
            <a:r>
              <a:rPr lang="zh-CN" altLang="en-US" b="0" i="0" dirty="0">
                <a:solidFill>
                  <a:srgbClr val="24292E"/>
                </a:solidFill>
                <a:effectLst/>
                <a:latin typeface="-apple-system"/>
              </a:rPr>
              <a:t>文字识别</a:t>
            </a:r>
          </a:p>
          <a:p>
            <a:r>
              <a:rPr lang="zh-CN" altLang="en-US" b="0" i="0" dirty="0">
                <a:solidFill>
                  <a:srgbClr val="24292E"/>
                </a:solidFill>
                <a:effectLst/>
                <a:latin typeface="-apple-system"/>
              </a:rPr>
              <a:t>每日 </a:t>
            </a:r>
            <a:r>
              <a:rPr lang="en-US" altLang="zh-CN" b="0" i="0" dirty="0">
                <a:solidFill>
                  <a:srgbClr val="24292E"/>
                </a:solidFill>
                <a:effectLst/>
                <a:latin typeface="-apple-system"/>
              </a:rPr>
              <a:t>500 </a:t>
            </a:r>
            <a:r>
              <a:rPr lang="zh-CN" altLang="en-US" b="0" i="0" dirty="0">
                <a:solidFill>
                  <a:srgbClr val="24292E"/>
                </a:solidFill>
                <a:effectLst/>
                <a:latin typeface="-apple-system"/>
              </a:rPr>
              <a:t>次免费调用量，免费额度用尽后按照使用次数收费，月调用量</a:t>
            </a:r>
            <a:r>
              <a:rPr lang="en-US" altLang="zh-CN" b="0" i="0" dirty="0">
                <a:solidFill>
                  <a:srgbClr val="24292E"/>
                </a:solidFill>
                <a:effectLst/>
                <a:latin typeface="-apple-system"/>
              </a:rPr>
              <a:t>0-5</a:t>
            </a:r>
            <a:r>
              <a:rPr lang="zh-CN" altLang="en-US" b="0" i="0" dirty="0">
                <a:solidFill>
                  <a:srgbClr val="24292E"/>
                </a:solidFill>
                <a:effectLst/>
                <a:latin typeface="-apple-system"/>
              </a:rPr>
              <a:t>万次数时，为</a:t>
            </a:r>
            <a:r>
              <a:rPr lang="en-US" altLang="zh-CN" b="0" i="0" dirty="0">
                <a:solidFill>
                  <a:srgbClr val="24292E"/>
                </a:solidFill>
                <a:effectLst/>
                <a:latin typeface="-apple-system"/>
              </a:rPr>
              <a:t>0.005</a:t>
            </a:r>
            <a:r>
              <a:rPr lang="zh-CN" altLang="en-US" b="0" i="0" dirty="0">
                <a:solidFill>
                  <a:srgbClr val="24292E"/>
                </a:solidFill>
                <a:effectLst/>
                <a:latin typeface="-apple-system"/>
              </a:rPr>
              <a:t>元一次。对比了腾讯云，阿里云等等的开放平台，百度的定价是较为合理的。具体如下图所示。</a:t>
            </a:r>
          </a:p>
        </p:txBody>
      </p:sp>
      <p:pic>
        <p:nvPicPr>
          <p:cNvPr id="4" name="图片 3">
            <a:extLst>
              <a:ext uri="{FF2B5EF4-FFF2-40B4-BE49-F238E27FC236}">
                <a16:creationId xmlns:a16="http://schemas.microsoft.com/office/drawing/2014/main" id="{5CDF1331-BA97-430B-9580-2374D27EF0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2" y="157508"/>
            <a:ext cx="4969565" cy="2874089"/>
          </a:xfrm>
          <a:prstGeom prst="rect">
            <a:avLst/>
          </a:prstGeom>
        </p:spPr>
      </p:pic>
      <p:sp>
        <p:nvSpPr>
          <p:cNvPr id="5" name="矩形 4">
            <a:extLst>
              <a:ext uri="{FF2B5EF4-FFF2-40B4-BE49-F238E27FC236}">
                <a16:creationId xmlns:a16="http://schemas.microsoft.com/office/drawing/2014/main" id="{ABA16F63-5AC8-44F0-9DB4-2B47711A6DEE}"/>
              </a:ext>
            </a:extLst>
          </p:cNvPr>
          <p:cNvSpPr/>
          <p:nvPr/>
        </p:nvSpPr>
        <p:spPr>
          <a:xfrm>
            <a:off x="2835966" y="3208452"/>
            <a:ext cx="3260034" cy="2031325"/>
          </a:xfrm>
          <a:prstGeom prst="rect">
            <a:avLst/>
          </a:prstGeom>
        </p:spPr>
        <p:txBody>
          <a:bodyPr wrap="square">
            <a:spAutoFit/>
          </a:bodyPr>
          <a:lstStyle/>
          <a:p>
            <a:r>
              <a:rPr lang="en-US" altLang="zh-CN" b="0" i="0" dirty="0">
                <a:solidFill>
                  <a:srgbClr val="24292E"/>
                </a:solidFill>
                <a:effectLst/>
                <a:latin typeface="-apple-system"/>
              </a:rPr>
              <a:t>ii. </a:t>
            </a:r>
            <a:r>
              <a:rPr lang="zh-CN" altLang="en-US" b="0" i="0" dirty="0">
                <a:solidFill>
                  <a:srgbClr val="24292E"/>
                </a:solidFill>
                <a:effectLst/>
                <a:latin typeface="-apple-system"/>
              </a:rPr>
              <a:t>语音识别</a:t>
            </a:r>
          </a:p>
          <a:p>
            <a:r>
              <a:rPr lang="zh-CN" altLang="en-US" b="0" i="0" dirty="0">
                <a:solidFill>
                  <a:srgbClr val="24292E"/>
                </a:solidFill>
                <a:effectLst/>
                <a:latin typeface="-apple-system"/>
              </a:rPr>
              <a:t>短语音识别包含输入法、搜索、粤语、英语、四川话、远场模型。定价为每账号前</a:t>
            </a:r>
            <a:r>
              <a:rPr lang="en-US" altLang="zh-CN" b="0" i="0" dirty="0">
                <a:solidFill>
                  <a:srgbClr val="24292E"/>
                </a:solidFill>
                <a:effectLst/>
                <a:latin typeface="-apple-system"/>
              </a:rPr>
              <a:t>50000</a:t>
            </a:r>
            <a:r>
              <a:rPr lang="zh-CN" altLang="en-US" b="0" i="0" dirty="0">
                <a:solidFill>
                  <a:srgbClr val="24292E"/>
                </a:solidFill>
                <a:effectLst/>
                <a:latin typeface="-apple-system"/>
              </a:rPr>
              <a:t>次调用免费，免费额度用尽后开始计费，按阶梯后付价格。具体价格如下图：</a:t>
            </a:r>
          </a:p>
        </p:txBody>
      </p:sp>
      <p:pic>
        <p:nvPicPr>
          <p:cNvPr id="7" name="图片 6">
            <a:extLst>
              <a:ext uri="{FF2B5EF4-FFF2-40B4-BE49-F238E27FC236}">
                <a16:creationId xmlns:a16="http://schemas.microsoft.com/office/drawing/2014/main" id="{7F85C22A-B29C-48C9-82A5-A09B68F36B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7307" y="3031597"/>
            <a:ext cx="5526154" cy="3826403"/>
          </a:xfrm>
          <a:prstGeom prst="rect">
            <a:avLst/>
          </a:prstGeom>
        </p:spPr>
      </p:pic>
      <p:sp>
        <p:nvSpPr>
          <p:cNvPr id="8" name="矩形 7">
            <a:extLst>
              <a:ext uri="{FF2B5EF4-FFF2-40B4-BE49-F238E27FC236}">
                <a16:creationId xmlns:a16="http://schemas.microsoft.com/office/drawing/2014/main" id="{7094C3B3-C9CF-44EA-AAA0-2099819D55D4}"/>
              </a:ext>
            </a:extLst>
          </p:cNvPr>
          <p:cNvSpPr/>
          <p:nvPr/>
        </p:nvSpPr>
        <p:spPr>
          <a:xfrm>
            <a:off x="132522" y="5103674"/>
            <a:ext cx="3074504" cy="1754326"/>
          </a:xfrm>
          <a:prstGeom prst="rect">
            <a:avLst/>
          </a:prstGeom>
        </p:spPr>
        <p:txBody>
          <a:bodyPr wrap="square">
            <a:spAutoFit/>
          </a:bodyPr>
          <a:lstStyle/>
          <a:p>
            <a:r>
              <a:rPr lang="en-US" altLang="zh-CN" b="0" i="0" dirty="0">
                <a:solidFill>
                  <a:srgbClr val="24292E"/>
                </a:solidFill>
                <a:effectLst/>
                <a:latin typeface="-apple-system"/>
              </a:rPr>
              <a:t>iii. </a:t>
            </a:r>
            <a:r>
              <a:rPr lang="zh-CN" altLang="en-US" b="0" i="0" dirty="0">
                <a:solidFill>
                  <a:srgbClr val="24292E"/>
                </a:solidFill>
                <a:effectLst/>
                <a:latin typeface="-apple-system"/>
              </a:rPr>
              <a:t>图像清晰度增强</a:t>
            </a:r>
          </a:p>
          <a:p>
            <a:r>
              <a:rPr lang="zh-CN" altLang="en-US" b="0" i="0" dirty="0">
                <a:solidFill>
                  <a:srgbClr val="24292E"/>
                </a:solidFill>
                <a:effectLst/>
                <a:latin typeface="-apple-system"/>
              </a:rPr>
              <a:t>目前这个功能的</a:t>
            </a:r>
            <a:r>
              <a:rPr lang="en-US" altLang="zh-CN" b="0" i="0" dirty="0">
                <a:solidFill>
                  <a:srgbClr val="24292E"/>
                </a:solidFill>
                <a:effectLst/>
                <a:latin typeface="-apple-system"/>
              </a:rPr>
              <a:t>API</a:t>
            </a:r>
            <a:r>
              <a:rPr lang="zh-CN" altLang="en-US" b="0" i="0" dirty="0">
                <a:solidFill>
                  <a:srgbClr val="24292E"/>
                </a:solidFill>
                <a:effectLst/>
                <a:latin typeface="-apple-system"/>
              </a:rPr>
              <a:t>目前还处于邀测的状态，所以没有定价的内容，但我们可以向百度</a:t>
            </a:r>
            <a:r>
              <a:rPr lang="en-US" altLang="zh-CN" b="0" i="0" dirty="0">
                <a:solidFill>
                  <a:srgbClr val="24292E"/>
                </a:solidFill>
                <a:effectLst/>
                <a:latin typeface="-apple-system"/>
              </a:rPr>
              <a:t>AI</a:t>
            </a:r>
            <a:r>
              <a:rPr lang="zh-CN" altLang="en-US" b="0" i="0" dirty="0">
                <a:solidFill>
                  <a:srgbClr val="24292E"/>
                </a:solidFill>
                <a:effectLst/>
                <a:latin typeface="-apple-system"/>
              </a:rPr>
              <a:t>平台申请试用以及合作的咨询。</a:t>
            </a:r>
          </a:p>
        </p:txBody>
      </p:sp>
      <p:pic>
        <p:nvPicPr>
          <p:cNvPr id="9" name="东莞市 20">
            <a:hlinkClick r:id="" action="ppaction://media"/>
            <a:extLst>
              <a:ext uri="{FF2B5EF4-FFF2-40B4-BE49-F238E27FC236}">
                <a16:creationId xmlns:a16="http://schemas.microsoft.com/office/drawing/2014/main" id="{C70A339A-3CB7-48A3-8126-C8AF415E57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01739" y="5676037"/>
            <a:ext cx="609600" cy="609600"/>
          </a:xfrm>
          <a:prstGeom prst="rect">
            <a:avLst/>
          </a:prstGeom>
        </p:spPr>
      </p:pic>
    </p:spTree>
    <p:extLst>
      <p:ext uri="{BB962C8B-B14F-4D97-AF65-F5344CB8AC3E}">
        <p14:creationId xmlns:p14="http://schemas.microsoft.com/office/powerpoint/2010/main" val="6417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08A431-4FB1-4FBD-B3ED-84D211BC10CE}"/>
              </a:ext>
            </a:extLst>
          </p:cNvPr>
          <p:cNvSpPr>
            <a:spLocks noGrp="1"/>
          </p:cNvSpPr>
          <p:nvPr>
            <p:ph type="title"/>
          </p:nvPr>
        </p:nvSpPr>
        <p:spPr/>
        <p:txBody>
          <a:bodyPr/>
          <a:lstStyle/>
          <a:p>
            <a:r>
              <a:rPr lang="zh-CN" altLang="en-US" dirty="0"/>
              <a:t>背景</a:t>
            </a:r>
          </a:p>
        </p:txBody>
      </p:sp>
      <p:sp>
        <p:nvSpPr>
          <p:cNvPr id="3" name="内容占位符 2">
            <a:extLst>
              <a:ext uri="{FF2B5EF4-FFF2-40B4-BE49-F238E27FC236}">
                <a16:creationId xmlns:a16="http://schemas.microsoft.com/office/drawing/2014/main" id="{859811F6-DB48-48FA-B944-4F9C69BAE5D9}"/>
              </a:ext>
            </a:extLst>
          </p:cNvPr>
          <p:cNvSpPr>
            <a:spLocks noGrp="1"/>
          </p:cNvSpPr>
          <p:nvPr>
            <p:ph idx="1"/>
          </p:nvPr>
        </p:nvSpPr>
        <p:spPr/>
        <p:txBody>
          <a:bodyPr/>
          <a:lstStyle/>
          <a:p>
            <a:r>
              <a:rPr lang="zh-CN" altLang="en-US" dirty="0"/>
              <a:t>现在许多的大学生会有这样的情况，在课堂上老师在讲授课程，听与写的能力较难同时进行，当能完全清楚地了解老师讲的内容，笔记的部分缺失；当做了笔记，但老师讲的内容可能没能完全吸收。同时大部分的学生都是拿出手机拍摄了老师的</a:t>
            </a:r>
            <a:r>
              <a:rPr lang="en-US" altLang="zh-CN" dirty="0"/>
              <a:t>PPT</a:t>
            </a:r>
            <a:r>
              <a:rPr lang="zh-CN" altLang="en-US" dirty="0"/>
              <a:t>的照片，但如果课后没能及时整理做笔记，导致期末准备考试时出现无从下手的情况。亦或者部分学生习惯了看电子版的内容，而不想用笔记录笔记。针对以上的一些问题，我们设计了这样一款</a:t>
            </a:r>
            <a:r>
              <a:rPr lang="en-US" altLang="zh-CN" dirty="0"/>
              <a:t>APP</a:t>
            </a:r>
            <a:r>
              <a:rPr lang="zh-CN" altLang="en-US" dirty="0"/>
              <a:t>帮用户解决这样子的痛点。</a:t>
            </a:r>
          </a:p>
        </p:txBody>
      </p:sp>
      <p:pic>
        <p:nvPicPr>
          <p:cNvPr id="4" name="东莞市 2">
            <a:hlinkClick r:id="" action="ppaction://media"/>
            <a:extLst>
              <a:ext uri="{FF2B5EF4-FFF2-40B4-BE49-F238E27FC236}">
                <a16:creationId xmlns:a16="http://schemas.microsoft.com/office/drawing/2014/main" id="{DEE6300D-EBC4-474C-90E5-A8202062F63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97009" y="5363818"/>
            <a:ext cx="609600" cy="609600"/>
          </a:xfrm>
          <a:prstGeom prst="rect">
            <a:avLst/>
          </a:prstGeom>
        </p:spPr>
      </p:pic>
    </p:spTree>
    <p:extLst>
      <p:ext uri="{BB962C8B-B14F-4D97-AF65-F5344CB8AC3E}">
        <p14:creationId xmlns:p14="http://schemas.microsoft.com/office/powerpoint/2010/main" val="18775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5C4B65-C126-4010-AC7E-0FB4E480EF92}"/>
              </a:ext>
            </a:extLst>
          </p:cNvPr>
          <p:cNvSpPr>
            <a:spLocks noGrp="1"/>
          </p:cNvSpPr>
          <p:nvPr>
            <p:ph type="title"/>
          </p:nvPr>
        </p:nvSpPr>
        <p:spPr/>
        <p:txBody>
          <a:bodyPr/>
          <a:lstStyle/>
          <a:p>
            <a:r>
              <a:rPr lang="zh-CN" altLang="en-US" dirty="0"/>
              <a:t>修改为以下方案</a:t>
            </a:r>
          </a:p>
        </p:txBody>
      </p:sp>
      <p:sp>
        <p:nvSpPr>
          <p:cNvPr id="3" name="内容占位符 2">
            <a:extLst>
              <a:ext uri="{FF2B5EF4-FFF2-40B4-BE49-F238E27FC236}">
                <a16:creationId xmlns:a16="http://schemas.microsoft.com/office/drawing/2014/main" id="{F02570A6-5375-44CC-98D3-4A3B53E3CC3B}"/>
              </a:ext>
            </a:extLst>
          </p:cNvPr>
          <p:cNvSpPr>
            <a:spLocks noGrp="1"/>
          </p:cNvSpPr>
          <p:nvPr>
            <p:ph idx="1"/>
          </p:nvPr>
        </p:nvSpPr>
        <p:spPr>
          <a:xfrm>
            <a:off x="838200" y="1531937"/>
            <a:ext cx="10515600" cy="4351338"/>
          </a:xfrm>
        </p:spPr>
        <p:txBody>
          <a:bodyPr>
            <a:normAutofit fontScale="92500" lnSpcReduction="20000"/>
          </a:bodyPr>
          <a:lstStyle/>
          <a:p>
            <a:endParaRPr lang="en-US" altLang="zh-CN" dirty="0"/>
          </a:p>
          <a:p>
            <a:r>
              <a:rPr lang="en-US" altLang="zh-CN" dirty="0"/>
              <a:t>APP</a:t>
            </a:r>
            <a:r>
              <a:rPr lang="zh-CN" altLang="en-US" dirty="0"/>
              <a:t>名称：记录小助手</a:t>
            </a:r>
            <a:endParaRPr lang="en-US" altLang="zh-CN" dirty="0"/>
          </a:p>
          <a:p>
            <a:endParaRPr lang="en-US" altLang="zh-CN" dirty="0"/>
          </a:p>
          <a:p>
            <a:r>
              <a:rPr lang="zh-CN" altLang="en-US" dirty="0"/>
              <a:t>受众人群：学生，工作族，日常记录等</a:t>
            </a:r>
            <a:endParaRPr lang="en-US" altLang="zh-CN" dirty="0"/>
          </a:p>
          <a:p>
            <a:endParaRPr lang="en-US" altLang="zh-CN" dirty="0"/>
          </a:p>
          <a:p>
            <a:r>
              <a:rPr lang="zh-CN" altLang="en-US" dirty="0"/>
              <a:t>主要功能：可以通过语音识别进行记录某些短小的信息，可用于日常记账，记录灵感等等</a:t>
            </a:r>
            <a:endParaRPr lang="en-US" altLang="zh-CN" dirty="0"/>
          </a:p>
          <a:p>
            <a:pPr marL="0" indent="0">
              <a:buNone/>
            </a:pPr>
            <a:r>
              <a:rPr lang="en-US" altLang="zh-CN" dirty="0"/>
              <a:t>                     </a:t>
            </a:r>
            <a:r>
              <a:rPr lang="zh-CN" altLang="en-US" dirty="0"/>
              <a:t>可以通过文字图像识别将图片上的文字识别出来，用于更好地整理笔记。</a:t>
            </a:r>
            <a:endParaRPr lang="en-US" altLang="zh-CN" dirty="0"/>
          </a:p>
          <a:p>
            <a:pPr marL="0" indent="0">
              <a:buNone/>
            </a:pPr>
            <a:r>
              <a:rPr lang="en-US" altLang="zh-CN" dirty="0"/>
              <a:t> </a:t>
            </a:r>
            <a:r>
              <a:rPr lang="zh-CN" altLang="en-US" dirty="0"/>
              <a:t>  附加功能：图像清晰度增强的功能，可能因为距离，拍摄角度等原因导致图像不清晰，这时可以通过图像清晰度增强使图像更清晰，降低错误率。</a:t>
            </a:r>
            <a:endParaRPr lang="en-US" altLang="zh-CN" dirty="0"/>
          </a:p>
        </p:txBody>
      </p:sp>
      <p:pic>
        <p:nvPicPr>
          <p:cNvPr id="4" name="东莞市 3">
            <a:hlinkClick r:id="" action="ppaction://media"/>
            <a:extLst>
              <a:ext uri="{FF2B5EF4-FFF2-40B4-BE49-F238E27FC236}">
                <a16:creationId xmlns:a16="http://schemas.microsoft.com/office/drawing/2014/main" id="{A5CA41F5-2958-44A0-869C-ED57411ADC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36697" y="5592072"/>
            <a:ext cx="609600" cy="582405"/>
          </a:xfrm>
          <a:prstGeom prst="rect">
            <a:avLst/>
          </a:prstGeom>
        </p:spPr>
      </p:pic>
    </p:spTree>
    <p:extLst>
      <p:ext uri="{BB962C8B-B14F-4D97-AF65-F5344CB8AC3E}">
        <p14:creationId xmlns:p14="http://schemas.microsoft.com/office/powerpoint/2010/main" val="130251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B9D2A-4129-4FD9-A597-A1A160B63134}"/>
              </a:ext>
            </a:extLst>
          </p:cNvPr>
          <p:cNvSpPr>
            <a:spLocks noGrp="1"/>
          </p:cNvSpPr>
          <p:nvPr>
            <p:ph type="title"/>
          </p:nvPr>
        </p:nvSpPr>
        <p:spPr/>
        <p:txBody>
          <a:bodyPr/>
          <a:lstStyle/>
          <a:p>
            <a:r>
              <a:rPr lang="zh-CN" altLang="en-US" dirty="0"/>
              <a:t>核心价值：</a:t>
            </a:r>
          </a:p>
        </p:txBody>
      </p:sp>
      <p:sp>
        <p:nvSpPr>
          <p:cNvPr id="3" name="内容占位符 2">
            <a:extLst>
              <a:ext uri="{FF2B5EF4-FFF2-40B4-BE49-F238E27FC236}">
                <a16:creationId xmlns:a16="http://schemas.microsoft.com/office/drawing/2014/main" id="{549B76A8-10D9-4AD4-96AF-ACFA16A4FE44}"/>
              </a:ext>
            </a:extLst>
          </p:cNvPr>
          <p:cNvSpPr>
            <a:spLocks noGrp="1"/>
          </p:cNvSpPr>
          <p:nvPr>
            <p:ph idx="1"/>
          </p:nvPr>
        </p:nvSpPr>
        <p:spPr/>
        <p:txBody>
          <a:bodyPr/>
          <a:lstStyle/>
          <a:p>
            <a:r>
              <a:rPr lang="zh-CN" altLang="en-US" dirty="0"/>
              <a:t>通过运用图像清晰度增强，提取文本以及手写文字识别等功能，为学生在课堂上做笔记，老师在审阅试卷时，以及在日常生活中的记录提供方便，节省用户的时间，提高学习效率。</a:t>
            </a:r>
            <a:endParaRPr lang="en-US" altLang="zh-CN" dirty="0"/>
          </a:p>
          <a:p>
            <a:endParaRPr lang="en-US" altLang="zh-CN" dirty="0"/>
          </a:p>
          <a:p>
            <a:endParaRPr lang="zh-CN" altLang="en-US" dirty="0"/>
          </a:p>
          <a:p>
            <a:endParaRPr lang="zh-CN" altLang="en-US" dirty="0"/>
          </a:p>
        </p:txBody>
      </p:sp>
      <p:pic>
        <p:nvPicPr>
          <p:cNvPr id="4" name="东莞市 4">
            <a:hlinkClick r:id="" action="ppaction://media"/>
            <a:extLst>
              <a:ext uri="{FF2B5EF4-FFF2-40B4-BE49-F238E27FC236}">
                <a16:creationId xmlns:a16="http://schemas.microsoft.com/office/drawing/2014/main" id="{3B499799-9EEE-4A83-848D-6937D0D87BB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21079" y="5085522"/>
            <a:ext cx="609600" cy="609600"/>
          </a:xfrm>
          <a:prstGeom prst="rect">
            <a:avLst/>
          </a:prstGeom>
        </p:spPr>
      </p:pic>
    </p:spTree>
    <p:extLst>
      <p:ext uri="{BB962C8B-B14F-4D97-AF65-F5344CB8AC3E}">
        <p14:creationId xmlns:p14="http://schemas.microsoft.com/office/powerpoint/2010/main" val="6331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2D613-AE2E-4039-AD3C-94B47737564B}"/>
              </a:ext>
            </a:extLst>
          </p:cNvPr>
          <p:cNvSpPr>
            <a:spLocks noGrp="1"/>
          </p:cNvSpPr>
          <p:nvPr>
            <p:ph type="title"/>
          </p:nvPr>
        </p:nvSpPr>
        <p:spPr/>
        <p:txBody>
          <a:bodyPr/>
          <a:lstStyle/>
          <a:p>
            <a:r>
              <a:rPr lang="en-US" altLang="zh-CN" dirty="0"/>
              <a:t>API</a:t>
            </a:r>
            <a:r>
              <a:rPr lang="zh-CN" altLang="en-US" dirty="0"/>
              <a:t>价值宣言</a:t>
            </a:r>
          </a:p>
        </p:txBody>
      </p:sp>
      <p:sp>
        <p:nvSpPr>
          <p:cNvPr id="3" name="内容占位符 2">
            <a:extLst>
              <a:ext uri="{FF2B5EF4-FFF2-40B4-BE49-F238E27FC236}">
                <a16:creationId xmlns:a16="http://schemas.microsoft.com/office/drawing/2014/main" id="{249BD158-6C4F-4533-8F8E-F4EFFCA0A40F}"/>
              </a:ext>
            </a:extLst>
          </p:cNvPr>
          <p:cNvSpPr>
            <a:spLocks noGrp="1"/>
          </p:cNvSpPr>
          <p:nvPr>
            <p:ph idx="1"/>
          </p:nvPr>
        </p:nvSpPr>
        <p:spPr>
          <a:xfrm>
            <a:off x="745435" y="1428059"/>
            <a:ext cx="10515600" cy="5064815"/>
          </a:xfrm>
        </p:spPr>
        <p:txBody>
          <a:bodyPr>
            <a:normAutofit fontScale="77500" lnSpcReduction="20000"/>
          </a:bodyPr>
          <a:lstStyle/>
          <a:p>
            <a:r>
              <a:rPr lang="zh-CN" altLang="en-US" dirty="0"/>
              <a:t>微软</a:t>
            </a:r>
            <a:r>
              <a:rPr lang="en-US" altLang="zh-CN" dirty="0"/>
              <a:t>Azure API</a:t>
            </a:r>
            <a:r>
              <a:rPr lang="zh-CN" altLang="en-US" dirty="0"/>
              <a:t>中的提取文本</a:t>
            </a:r>
            <a:r>
              <a:rPr lang="en-US" altLang="zh-CN" dirty="0"/>
              <a:t>API</a:t>
            </a:r>
            <a:r>
              <a:rPr lang="zh-CN" altLang="en-US" dirty="0"/>
              <a:t>的价值 可以通过拍摄老师课上的</a:t>
            </a:r>
            <a:r>
              <a:rPr lang="en-US" altLang="zh-CN" dirty="0"/>
              <a:t>PPT</a:t>
            </a:r>
            <a:r>
              <a:rPr lang="zh-CN" altLang="en-US" dirty="0"/>
              <a:t>，识别</a:t>
            </a:r>
            <a:r>
              <a:rPr lang="en-US" altLang="zh-CN" dirty="0"/>
              <a:t>PPT</a:t>
            </a:r>
            <a:r>
              <a:rPr lang="zh-CN" altLang="en-US" dirty="0"/>
              <a:t>中的文字提取文本，节省学生在课上做笔记的时间，能更好地听老师讲课。</a:t>
            </a:r>
            <a:endParaRPr lang="en-US" altLang="zh-CN" dirty="0"/>
          </a:p>
          <a:p>
            <a:endParaRPr lang="zh-CN" altLang="en-US" dirty="0"/>
          </a:p>
          <a:p>
            <a:r>
              <a:rPr lang="zh-CN" altLang="en-US" dirty="0"/>
              <a:t>百度开放</a:t>
            </a:r>
            <a:r>
              <a:rPr lang="en-US" altLang="zh-CN" dirty="0"/>
              <a:t>API</a:t>
            </a:r>
            <a:r>
              <a:rPr lang="zh-CN" altLang="en-US" dirty="0"/>
              <a:t>中的手写文字识别的价值</a:t>
            </a:r>
          </a:p>
          <a:p>
            <a:r>
              <a:rPr lang="zh-CN" altLang="en-US" dirty="0"/>
              <a:t>可以将我们平时手写书摘、读书笔记、课堂笔记等内容的识别，实现对手写文字内容的扫描及线上存储。</a:t>
            </a:r>
          </a:p>
          <a:p>
            <a:r>
              <a:rPr lang="zh-CN" altLang="en-US" dirty="0"/>
              <a:t>老师对学生日常作业及考试试卷中的手写内容进行自动识别，对于一些学生比较潦草的字体能更加方便老师的阅读</a:t>
            </a:r>
            <a:endParaRPr lang="en-US" altLang="zh-CN" dirty="0"/>
          </a:p>
          <a:p>
            <a:endParaRPr lang="zh-CN" altLang="en-US" dirty="0"/>
          </a:p>
          <a:p>
            <a:r>
              <a:rPr lang="zh-CN" altLang="en-US" dirty="0"/>
              <a:t>百度开放</a:t>
            </a:r>
            <a:r>
              <a:rPr lang="en-US" altLang="zh-CN" dirty="0"/>
              <a:t>API</a:t>
            </a:r>
            <a:r>
              <a:rPr lang="zh-CN" altLang="en-US" dirty="0"/>
              <a:t>中图像清晰度增强的价值 拍摄时可能因为拍摄距离</a:t>
            </a:r>
            <a:r>
              <a:rPr lang="en-US" altLang="zh-CN" dirty="0"/>
              <a:t>/</a:t>
            </a:r>
            <a:r>
              <a:rPr lang="zh-CN" altLang="en-US" dirty="0"/>
              <a:t>手机像素等原因导致图像模糊不清导致文字识别出现错误的情况，这时图像清晰图增强可以使图像变清晰，减少识别错误的情况。</a:t>
            </a:r>
            <a:endParaRPr lang="en-US" altLang="zh-CN" dirty="0"/>
          </a:p>
          <a:p>
            <a:endParaRPr lang="zh-CN" altLang="en-US" dirty="0"/>
          </a:p>
          <a:p>
            <a:r>
              <a:rPr lang="zh-CN" altLang="en-US" dirty="0"/>
              <a:t>百度开放</a:t>
            </a:r>
            <a:r>
              <a:rPr lang="en-US" altLang="zh-CN" dirty="0"/>
              <a:t>API</a:t>
            </a:r>
            <a:r>
              <a:rPr lang="zh-CN" altLang="en-US" dirty="0"/>
              <a:t>中的语音识别成文字的价值 当用户在某一时刻想要记录自己的想法</a:t>
            </a:r>
            <a:r>
              <a:rPr lang="en-US" altLang="zh-CN" dirty="0"/>
              <a:t>/</a:t>
            </a:r>
            <a:r>
              <a:rPr lang="zh-CN" altLang="en-US" dirty="0"/>
              <a:t>与老师讨论时记录老师的观点时，可以通过语音识别成文字的功能，为用户提供方便。</a:t>
            </a:r>
          </a:p>
          <a:p>
            <a:endParaRPr lang="zh-CN" altLang="en-US" dirty="0"/>
          </a:p>
        </p:txBody>
      </p:sp>
      <p:pic>
        <p:nvPicPr>
          <p:cNvPr id="4" name="东莞市 5">
            <a:hlinkClick r:id="" action="ppaction://media"/>
            <a:extLst>
              <a:ext uri="{FF2B5EF4-FFF2-40B4-BE49-F238E27FC236}">
                <a16:creationId xmlns:a16="http://schemas.microsoft.com/office/drawing/2014/main" id="{D27C38C2-E4E9-4CA8-A57F-A7CABBF9668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93018" y="6079435"/>
            <a:ext cx="609600" cy="609600"/>
          </a:xfrm>
          <a:prstGeom prst="rect">
            <a:avLst/>
          </a:prstGeom>
        </p:spPr>
      </p:pic>
    </p:spTree>
    <p:extLst>
      <p:ext uri="{BB962C8B-B14F-4D97-AF65-F5344CB8AC3E}">
        <p14:creationId xmlns:p14="http://schemas.microsoft.com/office/powerpoint/2010/main" val="87510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D83A12-B3FA-4CB0-833A-DE547F37A221}"/>
              </a:ext>
            </a:extLst>
          </p:cNvPr>
          <p:cNvSpPr>
            <a:spLocks noGrp="1"/>
          </p:cNvSpPr>
          <p:nvPr>
            <p:ph type="title"/>
          </p:nvPr>
        </p:nvSpPr>
        <p:spPr/>
        <p:txBody>
          <a:bodyPr/>
          <a:lstStyle/>
          <a:p>
            <a:r>
              <a:rPr lang="zh-CN" altLang="en-US" dirty="0"/>
              <a:t>对图像清晰度增强功能的补充</a:t>
            </a:r>
          </a:p>
        </p:txBody>
      </p:sp>
      <p:sp>
        <p:nvSpPr>
          <p:cNvPr id="3" name="内容占位符 2">
            <a:extLst>
              <a:ext uri="{FF2B5EF4-FFF2-40B4-BE49-F238E27FC236}">
                <a16:creationId xmlns:a16="http://schemas.microsoft.com/office/drawing/2014/main" id="{549A4BA3-047D-4678-A328-C3D2691A44B1}"/>
              </a:ext>
            </a:extLst>
          </p:cNvPr>
          <p:cNvSpPr>
            <a:spLocks noGrp="1"/>
          </p:cNvSpPr>
          <p:nvPr>
            <p:ph idx="1"/>
          </p:nvPr>
        </p:nvSpPr>
        <p:spPr/>
        <p:txBody>
          <a:bodyPr/>
          <a:lstStyle/>
          <a:p>
            <a:r>
              <a:rPr lang="zh-CN" altLang="en-US" dirty="0"/>
              <a:t>因为我们考虑到</a:t>
            </a:r>
            <a:r>
              <a:rPr lang="en-US" altLang="zh-CN" dirty="0"/>
              <a:t>APP</a:t>
            </a:r>
            <a:r>
              <a:rPr lang="zh-CN" altLang="en-US" dirty="0"/>
              <a:t>的日常运作的资金问题，所以我们将图像清晰度增强的功能设置为一种</a:t>
            </a:r>
            <a:r>
              <a:rPr lang="en-US" altLang="zh-CN" dirty="0"/>
              <a:t>VIP</a:t>
            </a:r>
            <a:r>
              <a:rPr lang="zh-CN" altLang="en-US" dirty="0"/>
              <a:t>的功能，前期进行推广宣传时可以通过用户做任务的方式（如分享给好友等）获得使用该功能的机会。后期用户增多的时候则进行金钱上的交易，如通过包月会员，或者使用一次需要付费多少的价格来进行收取费用。</a:t>
            </a:r>
            <a:endParaRPr lang="en-US" altLang="zh-CN" dirty="0"/>
          </a:p>
          <a:p>
            <a:r>
              <a:rPr lang="zh-CN" altLang="en-US" dirty="0"/>
              <a:t>因为这是推广部分的内容，具体还需后期再进行讨论决定。</a:t>
            </a:r>
            <a:endParaRPr lang="en-US" altLang="zh-CN" dirty="0"/>
          </a:p>
          <a:p>
            <a:endParaRPr lang="en-US" altLang="zh-CN" dirty="0"/>
          </a:p>
          <a:p>
            <a:r>
              <a:rPr lang="zh-CN" altLang="en-US" dirty="0"/>
              <a:t>其次，因为图像清晰度增强的功能是针对一些用户使用的图片模糊不清的情况，我们</a:t>
            </a:r>
            <a:r>
              <a:rPr lang="en-US" altLang="zh-CN" dirty="0"/>
              <a:t>APP</a:t>
            </a:r>
            <a:r>
              <a:rPr lang="zh-CN" altLang="en-US" dirty="0"/>
              <a:t>的图像文字识别已满足用户的基本需求，所以将其设置为会员制的功能。</a:t>
            </a:r>
            <a:endParaRPr lang="en-US" altLang="zh-CN" dirty="0"/>
          </a:p>
        </p:txBody>
      </p:sp>
      <p:pic>
        <p:nvPicPr>
          <p:cNvPr id="4" name="东莞市 6">
            <a:hlinkClick r:id="" action="ppaction://media"/>
            <a:extLst>
              <a:ext uri="{FF2B5EF4-FFF2-40B4-BE49-F238E27FC236}">
                <a16:creationId xmlns:a16="http://schemas.microsoft.com/office/drawing/2014/main" id="{F0CA060C-F32D-444D-9564-E3143E71081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3687" y="5883275"/>
            <a:ext cx="609600" cy="609600"/>
          </a:xfrm>
          <a:prstGeom prst="rect">
            <a:avLst/>
          </a:prstGeom>
        </p:spPr>
      </p:pic>
    </p:spTree>
    <p:extLst>
      <p:ext uri="{BB962C8B-B14F-4D97-AF65-F5344CB8AC3E}">
        <p14:creationId xmlns:p14="http://schemas.microsoft.com/office/powerpoint/2010/main" val="405603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0B2BDC-685C-446A-9EF7-A2CA4A909107}"/>
              </a:ext>
            </a:extLst>
          </p:cNvPr>
          <p:cNvSpPr>
            <a:spLocks noGrp="1"/>
          </p:cNvSpPr>
          <p:nvPr>
            <p:ph type="title"/>
          </p:nvPr>
        </p:nvSpPr>
        <p:spPr/>
        <p:txBody>
          <a:bodyPr/>
          <a:lstStyle/>
          <a:p>
            <a:r>
              <a:rPr lang="zh-CN" altLang="en-US" dirty="0"/>
              <a:t>用户痛点</a:t>
            </a:r>
          </a:p>
        </p:txBody>
      </p:sp>
      <p:sp>
        <p:nvSpPr>
          <p:cNvPr id="3" name="内容占位符 2">
            <a:extLst>
              <a:ext uri="{FF2B5EF4-FFF2-40B4-BE49-F238E27FC236}">
                <a16:creationId xmlns:a16="http://schemas.microsoft.com/office/drawing/2014/main" id="{0936F1A1-7CAA-4181-AAFD-CC4045C27BEC}"/>
              </a:ext>
            </a:extLst>
          </p:cNvPr>
          <p:cNvSpPr>
            <a:spLocks noGrp="1"/>
          </p:cNvSpPr>
          <p:nvPr>
            <p:ph idx="1"/>
          </p:nvPr>
        </p:nvSpPr>
        <p:spPr/>
        <p:txBody>
          <a:bodyPr>
            <a:normAutofit fontScale="77500" lnSpcReduction="20000"/>
          </a:bodyPr>
          <a:lstStyle/>
          <a:p>
            <a:r>
              <a:rPr lang="zh-CN" altLang="en-US" dirty="0"/>
              <a:t>用户痛点</a:t>
            </a:r>
          </a:p>
          <a:p>
            <a:r>
              <a:rPr lang="zh-CN" altLang="en-US" b="1" dirty="0"/>
              <a:t>场景一：</a:t>
            </a:r>
          </a:p>
          <a:p>
            <a:r>
              <a:rPr lang="zh-CN" altLang="en-US" dirty="0"/>
              <a:t>在课堂上听老师讲授知识以及抄写笔记是比较难同时进行的一件事，一心难以二用。</a:t>
            </a:r>
          </a:p>
          <a:p>
            <a:r>
              <a:rPr lang="zh-CN" altLang="en-US" b="1" dirty="0"/>
              <a:t>场景二：</a:t>
            </a:r>
          </a:p>
          <a:p>
            <a:r>
              <a:rPr lang="zh-CN" altLang="en-US" dirty="0"/>
              <a:t>老师在批改作业时总会出现写字潦草的学生，这会增加其工作的时间与难度</a:t>
            </a:r>
          </a:p>
          <a:p>
            <a:r>
              <a:rPr lang="zh-CN" altLang="en-US" b="1" dirty="0"/>
              <a:t>场景三：</a:t>
            </a:r>
          </a:p>
          <a:p>
            <a:r>
              <a:rPr lang="zh-CN" altLang="en-US" dirty="0"/>
              <a:t>对于一些会议手写记录需要整理成电子档，需要手动输入到电脑中</a:t>
            </a:r>
          </a:p>
          <a:p>
            <a:r>
              <a:rPr lang="zh-CN" altLang="en-US" b="1" dirty="0"/>
              <a:t>场景四：</a:t>
            </a:r>
          </a:p>
          <a:p>
            <a:r>
              <a:rPr lang="zh-CN" altLang="en-US" dirty="0"/>
              <a:t>手写的笔记整理，后期查找相应内容较为麻烦</a:t>
            </a:r>
          </a:p>
          <a:p>
            <a:r>
              <a:rPr lang="zh-CN" altLang="en-US" b="1" dirty="0"/>
              <a:t>场景五</a:t>
            </a:r>
          </a:p>
          <a:p>
            <a:r>
              <a:rPr lang="zh-CN" altLang="en-US" dirty="0"/>
              <a:t>当用户突然灵感一闪，想出了某个问题的解决办法，但身边没有纸笔。</a:t>
            </a:r>
          </a:p>
          <a:p>
            <a:endParaRPr lang="zh-CN" altLang="en-US" dirty="0"/>
          </a:p>
        </p:txBody>
      </p:sp>
      <p:pic>
        <p:nvPicPr>
          <p:cNvPr id="4" name="东莞市 7">
            <a:hlinkClick r:id="" action="ppaction://media"/>
            <a:extLst>
              <a:ext uri="{FF2B5EF4-FFF2-40B4-BE49-F238E27FC236}">
                <a16:creationId xmlns:a16="http://schemas.microsoft.com/office/drawing/2014/main" id="{134E8EAD-DEF4-45E8-8162-30B9674584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48731" y="5564050"/>
            <a:ext cx="609600" cy="609600"/>
          </a:xfrm>
          <a:prstGeom prst="rect">
            <a:avLst/>
          </a:prstGeom>
        </p:spPr>
      </p:pic>
    </p:spTree>
    <p:extLst>
      <p:ext uri="{BB962C8B-B14F-4D97-AF65-F5344CB8AC3E}">
        <p14:creationId xmlns:p14="http://schemas.microsoft.com/office/powerpoint/2010/main" val="313102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9364D0-A52C-4EEA-9901-99B9047CD0CD}"/>
              </a:ext>
            </a:extLst>
          </p:cNvPr>
          <p:cNvSpPr>
            <a:spLocks noGrp="1"/>
          </p:cNvSpPr>
          <p:nvPr>
            <p:ph type="title"/>
          </p:nvPr>
        </p:nvSpPr>
        <p:spPr/>
        <p:txBody>
          <a:bodyPr/>
          <a:lstStyle/>
          <a:p>
            <a:r>
              <a:rPr lang="zh-CN" altLang="en-US" b="1" dirty="0"/>
              <a:t>需求列表</a:t>
            </a:r>
            <a:endParaRPr lang="zh-CN" altLang="en-US" dirty="0"/>
          </a:p>
        </p:txBody>
      </p:sp>
      <p:sp>
        <p:nvSpPr>
          <p:cNvPr id="3" name="内容占位符 2">
            <a:extLst>
              <a:ext uri="{FF2B5EF4-FFF2-40B4-BE49-F238E27FC236}">
                <a16:creationId xmlns:a16="http://schemas.microsoft.com/office/drawing/2014/main" id="{F3D732E1-6978-41A1-989C-4746FF4E23ED}"/>
              </a:ext>
            </a:extLst>
          </p:cNvPr>
          <p:cNvSpPr>
            <a:spLocks noGrp="1"/>
          </p:cNvSpPr>
          <p:nvPr>
            <p:ph idx="1"/>
          </p:nvPr>
        </p:nvSpPr>
        <p:spPr>
          <a:xfrm>
            <a:off x="838200" y="1414807"/>
            <a:ext cx="10515600" cy="5078067"/>
          </a:xfrm>
        </p:spPr>
        <p:txBody>
          <a:bodyPr>
            <a:normAutofit fontScale="77500" lnSpcReduction="20000"/>
          </a:bodyPr>
          <a:lstStyle/>
          <a:p>
            <a:r>
              <a:rPr lang="zh-CN" altLang="en-US" dirty="0"/>
              <a:t>具体应用场景</a:t>
            </a:r>
          </a:p>
          <a:p>
            <a:r>
              <a:rPr lang="zh-CN" altLang="en-US" dirty="0"/>
              <a:t>在课堂上，小明正一边听着老师讲课一边写着</a:t>
            </a:r>
            <a:r>
              <a:rPr lang="en-US" altLang="zh-CN" dirty="0"/>
              <a:t>PPT</a:t>
            </a:r>
            <a:r>
              <a:rPr lang="zh-CN" altLang="en-US" dirty="0"/>
              <a:t>的笔记，但当记完一段笔记时，发现老师已经讲完那一章节的内容已经翻页了，正打算空出一部分页面来继续记下面的笔记，这时小明发现自己下了一个新的</a:t>
            </a:r>
            <a:r>
              <a:rPr lang="en-US" altLang="zh-CN" dirty="0"/>
              <a:t>APP</a:t>
            </a:r>
            <a:r>
              <a:rPr lang="zh-CN" altLang="en-US" dirty="0"/>
              <a:t>，能够通过拍照识别文字，这时小明拿出手机点开趣印</a:t>
            </a:r>
            <a:r>
              <a:rPr lang="en-US" altLang="zh-CN" dirty="0"/>
              <a:t>APP</a:t>
            </a:r>
            <a:r>
              <a:rPr lang="zh-CN" altLang="en-US" dirty="0"/>
              <a:t>，对着</a:t>
            </a:r>
            <a:r>
              <a:rPr lang="en-US" altLang="zh-CN" dirty="0"/>
              <a:t>PPT</a:t>
            </a:r>
            <a:r>
              <a:rPr lang="zh-CN" altLang="en-US" dirty="0"/>
              <a:t>拍摄照片，点击识别的按钮，</a:t>
            </a:r>
            <a:r>
              <a:rPr lang="en-US" altLang="zh-CN" dirty="0"/>
              <a:t>PPT</a:t>
            </a:r>
            <a:r>
              <a:rPr lang="zh-CN" altLang="en-US" dirty="0"/>
              <a:t>的文字便自动识别在手机屏幕上。</a:t>
            </a:r>
          </a:p>
          <a:p>
            <a:r>
              <a:rPr lang="zh-CN" altLang="en-US" dirty="0"/>
              <a:t>小花老师刚成为老师没多久，还不太适应学生的各种较为潦草的字体，当他在审阅学生作文时，发现有一个学生的作文字体写得像草书一样，他只能一个字一个字地猜他的文字写的是什么，正苦恼该怎么办的时候，他想起了同事推荐的趣印</a:t>
            </a:r>
            <a:r>
              <a:rPr lang="en-US" altLang="zh-CN" dirty="0"/>
              <a:t>APP</a:t>
            </a:r>
            <a:r>
              <a:rPr lang="zh-CN" altLang="en-US" dirty="0"/>
              <a:t>，他拿出手机对着学生的作文拍摄后，手写的字体进行扫描出来成为宋体，他便很快地知道学生作文的内容并给学生评分。同时也因为学生的字体潦草扣了分数。</a:t>
            </a:r>
          </a:p>
          <a:p>
            <a:r>
              <a:rPr lang="zh-CN" altLang="en-US" dirty="0"/>
              <a:t>小明因为太晚才到课室，发现靠前的座位已经被占满了，他只能坐在后排，当拿出手机准备拍照记录</a:t>
            </a:r>
            <a:r>
              <a:rPr lang="en-US" altLang="zh-CN" dirty="0"/>
              <a:t>PPT</a:t>
            </a:r>
            <a:r>
              <a:rPr lang="zh-CN" altLang="en-US" dirty="0"/>
              <a:t>笔记的时候发现因为距离的原因导致图片有点模糊，当他直接扫描文字时发现有部分文字缺少，然后他选择了图像清晰的按钮，使图片变得清晰，缺失的文字也出现了。</a:t>
            </a:r>
          </a:p>
          <a:p>
            <a:r>
              <a:rPr lang="zh-CN" altLang="en-US" dirty="0"/>
              <a:t>当小红在记录需要买什么东西时，你本想拿起纸笔记录，后来想起自己有记录小助手这个</a:t>
            </a:r>
            <a:r>
              <a:rPr lang="en-US" altLang="zh-CN" dirty="0"/>
              <a:t>APP</a:t>
            </a:r>
            <a:r>
              <a:rPr lang="zh-CN" altLang="en-US" dirty="0"/>
              <a:t>，他拿起手机把需要买的东西语音录入到手机上，等到到了商场，他便能较为方便地对照着手机的清单购物。</a:t>
            </a:r>
          </a:p>
          <a:p>
            <a:endParaRPr lang="zh-CN" altLang="en-US" dirty="0"/>
          </a:p>
        </p:txBody>
      </p:sp>
      <p:pic>
        <p:nvPicPr>
          <p:cNvPr id="4" name="东莞市 8">
            <a:hlinkClick r:id="" action="ppaction://media"/>
            <a:extLst>
              <a:ext uri="{FF2B5EF4-FFF2-40B4-BE49-F238E27FC236}">
                <a16:creationId xmlns:a16="http://schemas.microsoft.com/office/drawing/2014/main" id="{48F55887-0C44-4121-9B7D-FE2C51E57DC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76453" y="6066183"/>
            <a:ext cx="609600" cy="609600"/>
          </a:xfrm>
          <a:prstGeom prst="rect">
            <a:avLst/>
          </a:prstGeom>
        </p:spPr>
      </p:pic>
    </p:spTree>
    <p:extLst>
      <p:ext uri="{BB962C8B-B14F-4D97-AF65-F5344CB8AC3E}">
        <p14:creationId xmlns:p14="http://schemas.microsoft.com/office/powerpoint/2010/main" val="193297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TotalTime>
  <Words>1719</Words>
  <Application>Microsoft Office PowerPoint</Application>
  <PresentationFormat>宽屏</PresentationFormat>
  <Paragraphs>91</Paragraphs>
  <Slides>21</Slides>
  <Notes>0</Notes>
  <HiddenSlides>0</HiddenSlides>
  <MMClips>20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21</vt:i4>
      </vt:variant>
    </vt:vector>
  </HeadingPairs>
  <TitlesOfParts>
    <vt:vector size="26" baseType="lpstr">
      <vt:lpstr>-apple-system</vt:lpstr>
      <vt:lpstr>等线</vt:lpstr>
      <vt:lpstr>等线 Light</vt:lpstr>
      <vt:lpstr>Arial</vt:lpstr>
      <vt:lpstr>Office 主题​​</vt:lpstr>
      <vt:lpstr>记录小助手</vt:lpstr>
      <vt:lpstr>前期讨论</vt:lpstr>
      <vt:lpstr>背景</vt:lpstr>
      <vt:lpstr>修改为以下方案</vt:lpstr>
      <vt:lpstr>核心价值：</vt:lpstr>
      <vt:lpstr>API价值宣言</vt:lpstr>
      <vt:lpstr>对图像清晰度增强功能的补充</vt:lpstr>
      <vt:lpstr>用户痛点</vt:lpstr>
      <vt:lpstr>需求列表</vt:lpstr>
      <vt:lpstr>产品架构图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记录小助手</dc:title>
  <dc:creator>Lenovo</dc:creator>
  <cp:lastModifiedBy>Lenovo</cp:lastModifiedBy>
  <cp:revision>20</cp:revision>
  <dcterms:created xsi:type="dcterms:W3CDTF">2020-01-09T09:09:33Z</dcterms:created>
  <dcterms:modified xsi:type="dcterms:W3CDTF">2020-01-10T01:51:39Z</dcterms:modified>
</cp:coreProperties>
</file>